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302" r:id="rId6"/>
    <p:sldId id="261" r:id="rId7"/>
    <p:sldId id="262" r:id="rId8"/>
    <p:sldId id="264" r:id="rId9"/>
    <p:sldId id="265" r:id="rId10"/>
    <p:sldId id="266" r:id="rId11"/>
    <p:sldId id="267" r:id="rId12"/>
    <p:sldId id="301" r:id="rId13"/>
    <p:sldId id="272" r:id="rId14"/>
    <p:sldId id="304" r:id="rId15"/>
    <p:sldId id="273" r:id="rId16"/>
    <p:sldId id="274" r:id="rId17"/>
    <p:sldId id="305" r:id="rId18"/>
    <p:sldId id="275" r:id="rId19"/>
    <p:sldId id="306" r:id="rId20"/>
    <p:sldId id="307" r:id="rId21"/>
    <p:sldId id="295" r:id="rId22"/>
    <p:sldId id="309" r:id="rId23"/>
    <p:sldId id="310" r:id="rId24"/>
    <p:sldId id="313" r:id="rId25"/>
    <p:sldId id="311" r:id="rId26"/>
    <p:sldId id="312" r:id="rId27"/>
    <p:sldId id="315" r:id="rId28"/>
    <p:sldId id="316" r:id="rId29"/>
    <p:sldId id="317" r:id="rId30"/>
    <p:sldId id="318" r:id="rId31"/>
    <p:sldId id="319" r:id="rId32"/>
    <p:sldId id="320" r:id="rId33"/>
    <p:sldId id="308" r:id="rId34"/>
    <p:sldId id="321" r:id="rId35"/>
    <p:sldId id="282" r:id="rId36"/>
  </p:sldIdLst>
  <p:sldSz cx="18288000" cy="10287000"/>
  <p:notesSz cx="6858000" cy="9144000"/>
  <p:embeddedFontLst>
    <p:embeddedFont>
      <p:font typeface="Canva Sans Bold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Nunito Bold" panose="020B0604020202020204" charset="0"/>
      <p:regular r:id="rId43"/>
    </p:embeddedFont>
    <p:embeddedFont>
      <p:font typeface="Montserrat Classic" panose="020B0604020202020204" charset="0"/>
      <p:regular r:id="rId44"/>
    </p:embeddedFont>
    <p:embeddedFont>
      <p:font typeface="Montserrat Classic Bold" panose="020B0604020202020204" charset="0"/>
      <p:regular r:id="rId45"/>
    </p:embeddedFont>
    <p:embeddedFont>
      <p:font typeface="Nunito" panose="020B0604020202020204" charset="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15A"/>
    <a:srgbClr val="B6C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7" autoAdjust="0"/>
    <p:restoredTop sz="94622" autoAdjust="0"/>
  </p:normalViewPr>
  <p:slideViewPr>
    <p:cSldViewPr>
      <p:cViewPr varScale="1">
        <p:scale>
          <a:sx n="44" d="100"/>
          <a:sy n="44" d="100"/>
        </p:scale>
        <p:origin x="3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6C6BC-C4C5-4A85-A5BA-DD1292355ACC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E472B-228D-4A9B-8B94-C6B9F8279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35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1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74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68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8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8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6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0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169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8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51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E472B-228D-4A9B-8B94-C6B9F82790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5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4.jpeg"/><Relationship Id="rId12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png"/><Relationship Id="rId5" Type="http://schemas.openxmlformats.org/officeDocument/2006/relationships/image" Target="../media/image8.svg"/><Relationship Id="rId15" Type="http://schemas.openxmlformats.org/officeDocument/2006/relationships/image" Target="../media/image28.gif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2.png"/><Relationship Id="rId5" Type="http://schemas.openxmlformats.org/officeDocument/2006/relationships/image" Target="../media/image16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6.png"/><Relationship Id="rId5" Type="http://schemas.openxmlformats.org/officeDocument/2006/relationships/image" Target="../media/image16.sv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10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2.png"/><Relationship Id="rId5" Type="http://schemas.openxmlformats.org/officeDocument/2006/relationships/image" Target="../media/image16.svg"/><Relationship Id="rId10" Type="http://schemas.openxmlformats.org/officeDocument/2006/relationships/image" Target="../media/image41.png"/><Relationship Id="rId4" Type="http://schemas.openxmlformats.org/officeDocument/2006/relationships/image" Target="../media/image11.png"/><Relationship Id="rId9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6.svg"/><Relationship Id="rId10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44.png"/><Relationship Id="rId15" Type="http://schemas.openxmlformats.org/officeDocument/2006/relationships/image" Target="../media/image48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Relationship Id="rId1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49.png"/><Relationship Id="rId15" Type="http://schemas.openxmlformats.org/officeDocument/2006/relationships/image" Target="../media/image53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5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8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1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66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Relationship Id="rId1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70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71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72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74.pn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0" Type="http://schemas.openxmlformats.org/officeDocument/2006/relationships/image" Target="../media/image4.jpe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11642">
            <a:off x="14677732" y="-3215233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2" y="0"/>
                </a:lnTo>
                <a:lnTo>
                  <a:pt x="10443682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964717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9" y="0"/>
                </a:lnTo>
                <a:lnTo>
                  <a:pt x="9727319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36345" y="2740605"/>
            <a:ext cx="13889799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1"/>
              </a:lnSpc>
            </a:pPr>
            <a:r>
              <a:rPr lang="en-US" sz="5133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PREDIKSI CURAH HUJAN MENGGUNAKAN LONG SHORT TERM MEMORY (LSTM) </a:t>
            </a:r>
            <a:r>
              <a:rPr lang="en-US" sz="5133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DI KOTA </a:t>
            </a:r>
            <a:r>
              <a:rPr lang="en-US" sz="5133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BANDAR LAMPUNG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928301" y="5741562"/>
            <a:ext cx="3505891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Nadhira Adela Putri</a:t>
            </a:r>
          </a:p>
          <a:p>
            <a:pPr algn="ctr">
              <a:lnSpc>
                <a:spcPts val="3080"/>
              </a:lnSpc>
            </a:pPr>
            <a:r>
              <a:rPr lang="en-US" sz="2200" spc="11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120450001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945388" y="1549844"/>
            <a:ext cx="5471717" cy="46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0"/>
              </a:lnSpc>
            </a:pPr>
            <a:r>
              <a:rPr lang="en-US" sz="2935" spc="146" dirty="0" smtClean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Seminar </a:t>
            </a:r>
            <a:r>
              <a:rPr lang="en-US" sz="2935" spc="146" dirty="0" err="1" smtClean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Hasil</a:t>
            </a:r>
            <a:endParaRPr lang="en-US" sz="2935" spc="146" dirty="0">
              <a:solidFill>
                <a:srgbClr val="2E2E2E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5435126" y="2250506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736347" y="6916213"/>
            <a:ext cx="4659594" cy="1621790"/>
            <a:chOff x="0" y="0"/>
            <a:chExt cx="6212793" cy="2162386"/>
          </a:xfrm>
        </p:grpSpPr>
        <p:sp>
          <p:nvSpPr>
            <p:cNvPr id="15" name="TextBox 15"/>
            <p:cNvSpPr txBox="1"/>
            <p:nvPr/>
          </p:nvSpPr>
          <p:spPr>
            <a:xfrm>
              <a:off x="335702" y="1157393"/>
              <a:ext cx="5541389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spc="110" dirty="0" err="1">
                  <a:solidFill>
                    <a:srgbClr val="2E2E2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Dosen</a:t>
              </a:r>
              <a:r>
                <a:rPr lang="en-US" sz="2200" spc="110" dirty="0">
                  <a:solidFill>
                    <a:srgbClr val="2E2E2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</a:t>
              </a:r>
              <a:r>
                <a:rPr lang="en-US" sz="2200" spc="110" dirty="0" err="1">
                  <a:solidFill>
                    <a:srgbClr val="2E2E2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Pembimbing</a:t>
              </a:r>
              <a:r>
                <a:rPr lang="en-US" sz="2200" spc="110" dirty="0">
                  <a:solidFill>
                    <a:srgbClr val="2E2E2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2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spc="110" dirty="0">
                  <a:solidFill>
                    <a:srgbClr val="2457A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Mika </a:t>
              </a:r>
              <a:r>
                <a:rPr lang="en-US" sz="2200" spc="110" dirty="0" err="1">
                  <a:solidFill>
                    <a:srgbClr val="2457A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Alvionita</a:t>
              </a:r>
              <a:r>
                <a:rPr lang="en-US" sz="2200" spc="110" dirty="0">
                  <a:solidFill>
                    <a:srgbClr val="2457A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S, </a:t>
              </a:r>
              <a:r>
                <a:rPr lang="en-US" sz="2200" spc="110" dirty="0" err="1">
                  <a:solidFill>
                    <a:srgbClr val="2457A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M.Si</a:t>
              </a:r>
              <a:endPara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212793" cy="1004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spc="110">
                  <a:solidFill>
                    <a:srgbClr val="2E2E2E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Dosen Pembimbing 1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 spc="110">
                  <a:solidFill>
                    <a:srgbClr val="2457A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Sri Karnila, M.Kom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836903" y="6878113"/>
            <a:ext cx="559116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0" dirty="0" err="1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Dosen</a:t>
            </a:r>
            <a:r>
              <a:rPr lang="en-US" sz="2200" spc="110" dirty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err="1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Penguji</a:t>
            </a:r>
            <a:r>
              <a:rPr lang="en-US" sz="2200" spc="110" dirty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smtClean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  <a:endParaRPr lang="en-US" sz="2200" spc="110" dirty="0">
              <a:solidFill>
                <a:srgbClr val="2E2E2E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  <a:p>
            <a:pPr algn="ctr">
              <a:lnSpc>
                <a:spcPts val="3080"/>
              </a:lnSpc>
            </a:pP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Christyan</a:t>
            </a:r>
            <a:r>
              <a: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Tamaro</a:t>
            </a:r>
            <a:r>
              <a: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Nadeak</a:t>
            </a:r>
            <a:r>
              <a: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, </a:t>
            </a: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M.Si</a:t>
            </a:r>
            <a:endParaRPr lang="en-US" sz="2200" spc="110" dirty="0">
              <a:solidFill>
                <a:srgbClr val="2457A6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6779922" y="5741562"/>
            <a:ext cx="3802647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7"/>
          <p:cNvSpPr txBox="1"/>
          <p:nvPr/>
        </p:nvSpPr>
        <p:spPr>
          <a:xfrm>
            <a:off x="11836903" y="7851731"/>
            <a:ext cx="5591166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110" dirty="0" err="1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Dosen</a:t>
            </a:r>
            <a:r>
              <a:rPr lang="en-US" sz="2200" spc="110" dirty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err="1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Penguji</a:t>
            </a:r>
            <a:r>
              <a:rPr lang="en-US" sz="2200" spc="110" dirty="0">
                <a:solidFill>
                  <a:srgbClr val="2E2E2E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</a:t>
            </a:r>
          </a:p>
          <a:p>
            <a:pPr algn="ctr">
              <a:lnSpc>
                <a:spcPts val="3080"/>
              </a:lnSpc>
            </a:pP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Luluk</a:t>
            </a:r>
            <a:r>
              <a: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Muthoharoh</a:t>
            </a:r>
            <a:r>
              <a:rPr lang="en-US" sz="2200" spc="110" dirty="0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, </a:t>
            </a:r>
            <a:r>
              <a:rPr lang="en-US" sz="2200" spc="110" dirty="0" err="1">
                <a:solidFill>
                  <a:srgbClr val="2457A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M.Si</a:t>
            </a:r>
            <a:endParaRPr lang="en-US" sz="2200" spc="110" dirty="0">
              <a:solidFill>
                <a:srgbClr val="2457A6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56843" y="507306"/>
            <a:ext cx="10416181" cy="1344702"/>
            <a:chOff x="0" y="0"/>
            <a:chExt cx="2743356" cy="354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3356" cy="354160"/>
            </a:xfrm>
            <a:custGeom>
              <a:avLst/>
              <a:gdLst/>
              <a:ahLst/>
              <a:cxnLst/>
              <a:rect l="l" t="t" r="r" b="b"/>
              <a:pathLst>
                <a:path w="2743356" h="354160">
                  <a:moveTo>
                    <a:pt x="37906" y="0"/>
                  </a:moveTo>
                  <a:lnTo>
                    <a:pt x="2705450" y="0"/>
                  </a:lnTo>
                  <a:cubicBezTo>
                    <a:pt x="2726385" y="0"/>
                    <a:pt x="2743356" y="16971"/>
                    <a:pt x="2743356" y="37906"/>
                  </a:cubicBezTo>
                  <a:lnTo>
                    <a:pt x="2743356" y="316254"/>
                  </a:lnTo>
                  <a:cubicBezTo>
                    <a:pt x="2743356" y="326307"/>
                    <a:pt x="2739363" y="335949"/>
                    <a:pt x="2732254" y="343058"/>
                  </a:cubicBezTo>
                  <a:cubicBezTo>
                    <a:pt x="2725145" y="350166"/>
                    <a:pt x="2715504" y="354160"/>
                    <a:pt x="2705450" y="354160"/>
                  </a:cubicBezTo>
                  <a:lnTo>
                    <a:pt x="37906" y="354160"/>
                  </a:lnTo>
                  <a:cubicBezTo>
                    <a:pt x="16971" y="354160"/>
                    <a:pt x="0" y="337189"/>
                    <a:pt x="0" y="316254"/>
                  </a:cubicBezTo>
                  <a:lnTo>
                    <a:pt x="0" y="37906"/>
                  </a:lnTo>
                  <a:cubicBezTo>
                    <a:pt x="0" y="16971"/>
                    <a:pt x="16971" y="0"/>
                    <a:pt x="37906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14325"/>
              <a:ext cx="2743356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59977" y="852166"/>
            <a:ext cx="10416181" cy="75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71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HANDLING MISSING VALUE</a:t>
            </a:r>
          </a:p>
        </p:txBody>
      </p:sp>
      <p:sp>
        <p:nvSpPr>
          <p:cNvPr id="8" name="Freeform 8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90131" y="3932349"/>
            <a:ext cx="8119711" cy="2714119"/>
            <a:chOff x="0" y="0"/>
            <a:chExt cx="2138525" cy="714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38525" cy="714830"/>
            </a:xfrm>
            <a:custGeom>
              <a:avLst/>
              <a:gdLst/>
              <a:ahLst/>
              <a:cxnLst/>
              <a:rect l="l" t="t" r="r" b="b"/>
              <a:pathLst>
                <a:path w="2138525" h="714830">
                  <a:moveTo>
                    <a:pt x="48627" y="0"/>
                  </a:moveTo>
                  <a:lnTo>
                    <a:pt x="2089898" y="0"/>
                  </a:lnTo>
                  <a:cubicBezTo>
                    <a:pt x="2102794" y="0"/>
                    <a:pt x="2115163" y="5123"/>
                    <a:pt x="2124282" y="14243"/>
                  </a:cubicBezTo>
                  <a:cubicBezTo>
                    <a:pt x="2133402" y="23362"/>
                    <a:pt x="2138525" y="35730"/>
                    <a:pt x="2138525" y="48627"/>
                  </a:cubicBezTo>
                  <a:lnTo>
                    <a:pt x="2138525" y="666203"/>
                  </a:lnTo>
                  <a:cubicBezTo>
                    <a:pt x="2138525" y="693059"/>
                    <a:pt x="2116754" y="714830"/>
                    <a:pt x="2089898" y="714830"/>
                  </a:cubicBezTo>
                  <a:lnTo>
                    <a:pt x="48627" y="714830"/>
                  </a:lnTo>
                  <a:cubicBezTo>
                    <a:pt x="21771" y="714830"/>
                    <a:pt x="0" y="693059"/>
                    <a:pt x="0" y="666203"/>
                  </a:cubicBezTo>
                  <a:lnTo>
                    <a:pt x="0" y="48627"/>
                  </a:lnTo>
                  <a:cubicBezTo>
                    <a:pt x="0" y="21771"/>
                    <a:pt x="21771" y="0"/>
                    <a:pt x="48627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14325"/>
              <a:ext cx="2138525" cy="1029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0202344" y="3390321"/>
            <a:ext cx="5658067" cy="1639620"/>
          </a:xfrm>
          <a:custGeom>
            <a:avLst/>
            <a:gdLst/>
            <a:ahLst/>
            <a:cxnLst/>
            <a:rect l="l" t="t" r="r" b="b"/>
            <a:pathLst>
              <a:path w="6778936" h="2071342">
                <a:moveTo>
                  <a:pt x="0" y="0"/>
                </a:moveTo>
                <a:lnTo>
                  <a:pt x="6778936" y="0"/>
                </a:lnTo>
                <a:lnTo>
                  <a:pt x="6778936" y="2071341"/>
                </a:lnTo>
                <a:lnTo>
                  <a:pt x="0" y="2071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18421" y="3213551"/>
            <a:ext cx="5899814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INTERPOLASI LINEAR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7287" y="4498198"/>
            <a:ext cx="7545398" cy="154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Interpolasi linear menggunakan nilai yang diketahui sebelum dan sesudah nilai yang hilang untuk memperkirakan nilai yang hilang di antara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E2E2E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keduanya secara linier</a:t>
            </a: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5BC405BF-83E2-5268-DE40-DD76EFC40D67}"/>
              </a:ext>
            </a:extLst>
          </p:cNvPr>
          <p:cNvSpPr txBox="1"/>
          <p:nvPr/>
        </p:nvSpPr>
        <p:spPr>
          <a:xfrm>
            <a:off x="10704256" y="5029941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499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1EDAB54F-A521-E2F0-1D52-C1F676DBC22C}"/>
              </a:ext>
            </a:extLst>
          </p:cNvPr>
          <p:cNvSpPr/>
          <p:nvPr/>
        </p:nvSpPr>
        <p:spPr>
          <a:xfrm>
            <a:off x="10531712" y="5877046"/>
            <a:ext cx="5133608" cy="2382684"/>
          </a:xfrm>
          <a:custGeom>
            <a:avLst/>
            <a:gdLst/>
            <a:ahLst/>
            <a:cxnLst/>
            <a:rect l="l" t="t" r="r" b="b"/>
            <a:pathLst>
              <a:path w="5854401" h="3016739">
                <a:moveTo>
                  <a:pt x="0" y="0"/>
                </a:moveTo>
                <a:lnTo>
                  <a:pt x="5854401" y="0"/>
                </a:lnTo>
                <a:lnTo>
                  <a:pt x="5854401" y="3016738"/>
                </a:lnTo>
                <a:lnTo>
                  <a:pt x="0" y="30167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8893398" y="2640296"/>
            <a:ext cx="3133686" cy="1344702"/>
          </a:xfrm>
          <a:custGeom>
            <a:avLst/>
            <a:gdLst/>
            <a:ahLst/>
            <a:cxnLst/>
            <a:rect l="l" t="t" r="r" b="b"/>
            <a:pathLst>
              <a:path w="5538495" h="2770363">
                <a:moveTo>
                  <a:pt x="0" y="0"/>
                </a:moveTo>
                <a:lnTo>
                  <a:pt x="5538495" y="0"/>
                </a:lnTo>
                <a:lnTo>
                  <a:pt x="5538495" y="2770363"/>
                </a:lnTo>
                <a:lnTo>
                  <a:pt x="0" y="2770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69382" t="-485528" r="-210941" b="-409996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2417698" y="3248983"/>
            <a:ext cx="5880653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Metode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normalisasi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untuk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mengubah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rentang</a:t>
            </a:r>
            <a:r>
              <a:rPr lang="en-US" sz="24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[0,1].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263924" y="508245"/>
            <a:ext cx="6499324" cy="1344702"/>
            <a:chOff x="0" y="0"/>
            <a:chExt cx="2650172" cy="354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404055" y="652725"/>
            <a:ext cx="4380740" cy="81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45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NORMALISASI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12840" y="2542177"/>
            <a:ext cx="635239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35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MIN-MAX NORMALIZATION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28910" y="6956525"/>
            <a:ext cx="6846794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Denormalisasi adalah Langkah untuk mengembalikan nilai data yang telah dinormalisasi ke dalam skala data aktual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189870" y="6407994"/>
            <a:ext cx="4549177" cy="905869"/>
          </a:xfrm>
          <a:custGeom>
            <a:avLst/>
            <a:gdLst/>
            <a:ahLst/>
            <a:cxnLst/>
            <a:rect l="l" t="t" r="r" b="b"/>
            <a:pathLst>
              <a:path w="5505800" h="1213312">
                <a:moveTo>
                  <a:pt x="0" y="0"/>
                </a:moveTo>
                <a:lnTo>
                  <a:pt x="5505800" y="0"/>
                </a:lnTo>
                <a:lnTo>
                  <a:pt x="5505800" y="1213312"/>
                </a:lnTo>
                <a:lnTo>
                  <a:pt x="0" y="12133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69460" t="-690812" r="-113913" b="-442409"/>
            </a:stretch>
          </a:blipFill>
        </p:spPr>
      </p:sp>
      <p:sp>
        <p:nvSpPr>
          <p:cNvPr id="25" name="Freeform 12">
            <a:extLst>
              <a:ext uri="{FF2B5EF4-FFF2-40B4-BE49-F238E27FC236}">
                <a16:creationId xmlns:a16="http://schemas.microsoft.com/office/drawing/2014/main" id="{90667F62-7FC6-45D2-D1A6-62478439AA5F}"/>
              </a:ext>
            </a:extLst>
          </p:cNvPr>
          <p:cNvSpPr/>
          <p:nvPr/>
        </p:nvSpPr>
        <p:spPr>
          <a:xfrm>
            <a:off x="13972596" y="2281902"/>
            <a:ext cx="4101773" cy="1861559"/>
          </a:xfrm>
          <a:custGeom>
            <a:avLst/>
            <a:gdLst/>
            <a:ahLst/>
            <a:cxnLst/>
            <a:rect l="l" t="t" r="r" b="b"/>
            <a:pathLst>
              <a:path w="6437007" h="3049109">
                <a:moveTo>
                  <a:pt x="0" y="0"/>
                </a:moveTo>
                <a:lnTo>
                  <a:pt x="6437007" y="0"/>
                </a:lnTo>
                <a:lnTo>
                  <a:pt x="6437007" y="3049109"/>
                </a:lnTo>
                <a:lnTo>
                  <a:pt x="0" y="3049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D03D4E15-9BF4-3249-C492-AEEEAB70F738}"/>
              </a:ext>
            </a:extLst>
          </p:cNvPr>
          <p:cNvGrpSpPr/>
          <p:nvPr/>
        </p:nvGrpSpPr>
        <p:grpSpPr>
          <a:xfrm>
            <a:off x="6702326" y="4901455"/>
            <a:ext cx="6499324" cy="1344702"/>
            <a:chOff x="0" y="0"/>
            <a:chExt cx="2650172" cy="354160"/>
          </a:xfrm>
        </p:grpSpPr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7BE0F7A-6B92-F6B0-70B4-D308F5558EC8}"/>
                </a:ext>
              </a:extLst>
            </p:cNvPr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28" name="TextBox 15">
              <a:extLst>
                <a:ext uri="{FF2B5EF4-FFF2-40B4-BE49-F238E27FC236}">
                  <a16:creationId xmlns:a16="http://schemas.microsoft.com/office/drawing/2014/main" id="{35E0BC00-A390-B86B-F946-A75A8C6D77A9}"/>
                </a:ext>
              </a:extLst>
            </p:cNvPr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E4773898-1E13-7ADE-0769-674AA25E1DFB}"/>
              </a:ext>
            </a:extLst>
          </p:cNvPr>
          <p:cNvSpPr txBox="1"/>
          <p:nvPr/>
        </p:nvSpPr>
        <p:spPr>
          <a:xfrm>
            <a:off x="7406510" y="5141874"/>
            <a:ext cx="5090957" cy="81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45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DENORMALISASI</a:t>
            </a:r>
          </a:p>
        </p:txBody>
      </p:sp>
      <p:sp>
        <p:nvSpPr>
          <p:cNvPr id="30" name="Freeform 12">
            <a:extLst>
              <a:ext uri="{FF2B5EF4-FFF2-40B4-BE49-F238E27FC236}">
                <a16:creationId xmlns:a16="http://schemas.microsoft.com/office/drawing/2014/main" id="{33B5CD3F-CD77-9651-F206-E978742A9375}"/>
              </a:ext>
            </a:extLst>
          </p:cNvPr>
          <p:cNvSpPr/>
          <p:nvPr/>
        </p:nvSpPr>
        <p:spPr>
          <a:xfrm>
            <a:off x="10294346" y="8028779"/>
            <a:ext cx="3908592" cy="1855376"/>
          </a:xfrm>
          <a:custGeom>
            <a:avLst/>
            <a:gdLst/>
            <a:ahLst/>
            <a:cxnLst/>
            <a:rect l="l" t="t" r="r" b="b"/>
            <a:pathLst>
              <a:path w="5538756" h="2500879">
                <a:moveTo>
                  <a:pt x="0" y="0"/>
                </a:moveTo>
                <a:lnTo>
                  <a:pt x="5538756" y="0"/>
                </a:lnTo>
                <a:lnTo>
                  <a:pt x="5538756" y="2500879"/>
                </a:lnTo>
                <a:lnTo>
                  <a:pt x="0" y="25008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69CF74C8-D4F4-3F4B-02B5-617CDA7085A6}"/>
              </a:ext>
            </a:extLst>
          </p:cNvPr>
          <p:cNvSpPr txBox="1"/>
          <p:nvPr/>
        </p:nvSpPr>
        <p:spPr>
          <a:xfrm>
            <a:off x="10542132" y="7411447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499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  <p:sp>
        <p:nvSpPr>
          <p:cNvPr id="32" name="TextBox 19">
            <a:extLst>
              <a:ext uri="{FF2B5EF4-FFF2-40B4-BE49-F238E27FC236}">
                <a16:creationId xmlns:a16="http://schemas.microsoft.com/office/drawing/2014/main" id="{D40DCC0E-CC5C-E634-C5BE-D9E46DB42564}"/>
              </a:ext>
            </a:extLst>
          </p:cNvPr>
          <p:cNvSpPr txBox="1"/>
          <p:nvPr/>
        </p:nvSpPr>
        <p:spPr>
          <a:xfrm>
            <a:off x="11992701" y="3135603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000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87E1624-6EDC-7EC0-FB4A-FC363B891869}"/>
              </a:ext>
            </a:extLst>
          </p:cNvPr>
          <p:cNvSpPr/>
          <p:nvPr/>
        </p:nvSpPr>
        <p:spPr>
          <a:xfrm>
            <a:off x="1021564" y="1788537"/>
            <a:ext cx="16012886" cy="7934160"/>
          </a:xfrm>
          <a:prstGeom prst="round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"/>
          <p:cNvGrpSpPr/>
          <p:nvPr/>
        </p:nvGrpSpPr>
        <p:grpSpPr>
          <a:xfrm>
            <a:off x="6499286" y="-10576"/>
            <a:ext cx="6263962" cy="1267876"/>
            <a:chOff x="0" y="0"/>
            <a:chExt cx="2650172" cy="354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0541" y="331625"/>
            <a:ext cx="3145917" cy="1284354"/>
            <a:chOff x="0" y="0"/>
            <a:chExt cx="5023866" cy="22997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1003769" y="2695681"/>
            <a:ext cx="4666001" cy="674990"/>
          </a:xfrm>
          <a:custGeom>
            <a:avLst/>
            <a:gdLst/>
            <a:ahLst/>
            <a:cxnLst/>
            <a:rect l="l" t="t" r="r" b="b"/>
            <a:pathLst>
              <a:path w="5911070" h="1433582">
                <a:moveTo>
                  <a:pt x="0" y="0"/>
                </a:moveTo>
                <a:lnTo>
                  <a:pt x="5911070" y="0"/>
                </a:lnTo>
                <a:lnTo>
                  <a:pt x="5911070" y="1433582"/>
                </a:lnTo>
                <a:lnTo>
                  <a:pt x="0" y="1433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rcRect/>
            <a:stretch>
              <a:fillRect l="-9394" t="-28661" r="-9521" b="-4341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858148" y="108465"/>
            <a:ext cx="5604130" cy="814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45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ARSITEKTUR LSTM</a:t>
            </a: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8564A0D-2025-E8A4-29BC-2AE28E972A26}"/>
              </a:ext>
            </a:extLst>
          </p:cNvPr>
          <p:cNvSpPr/>
          <p:nvPr/>
        </p:nvSpPr>
        <p:spPr>
          <a:xfrm>
            <a:off x="11064273" y="3585170"/>
            <a:ext cx="4222573" cy="762001"/>
          </a:xfrm>
          <a:custGeom>
            <a:avLst/>
            <a:gdLst/>
            <a:ahLst/>
            <a:cxnLst/>
            <a:rect l="l" t="t" r="r" b="b"/>
            <a:pathLst>
              <a:path w="5251213" h="1398048">
                <a:moveTo>
                  <a:pt x="0" y="0"/>
                </a:moveTo>
                <a:lnTo>
                  <a:pt x="5251213" y="0"/>
                </a:lnTo>
                <a:lnTo>
                  <a:pt x="5251213" y="1398048"/>
                </a:lnTo>
                <a:lnTo>
                  <a:pt x="0" y="13980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rcRect/>
            <a:stretch>
              <a:fillRect l="-120881" t="-97315" r="-37019" b="-760767"/>
            </a:stretch>
          </a:blipFill>
        </p:spPr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3507A563-B4A7-B00A-B6E2-721213516DE6}"/>
              </a:ext>
            </a:extLst>
          </p:cNvPr>
          <p:cNvSpPr/>
          <p:nvPr/>
        </p:nvSpPr>
        <p:spPr>
          <a:xfrm>
            <a:off x="11225482" y="4595327"/>
            <a:ext cx="4222573" cy="954514"/>
          </a:xfrm>
          <a:custGeom>
            <a:avLst/>
            <a:gdLst/>
            <a:ahLst/>
            <a:cxnLst/>
            <a:rect l="l" t="t" r="r" b="b"/>
            <a:pathLst>
              <a:path w="5206815" h="1249335">
                <a:moveTo>
                  <a:pt x="0" y="0"/>
                </a:moveTo>
                <a:lnTo>
                  <a:pt x="5206815" y="0"/>
                </a:lnTo>
                <a:lnTo>
                  <a:pt x="5206815" y="1249334"/>
                </a:lnTo>
                <a:lnTo>
                  <a:pt x="0" y="1249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3888"/>
            </a:stretch>
          </a:blipFill>
        </p:spPr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3E612A55-2390-C773-5EC1-A15DA036BD83}"/>
              </a:ext>
            </a:extLst>
          </p:cNvPr>
          <p:cNvSpPr/>
          <p:nvPr/>
        </p:nvSpPr>
        <p:spPr>
          <a:xfrm>
            <a:off x="10985309" y="5530647"/>
            <a:ext cx="4345300" cy="763405"/>
          </a:xfrm>
          <a:custGeom>
            <a:avLst/>
            <a:gdLst/>
            <a:ahLst/>
            <a:cxnLst/>
            <a:rect l="l" t="t" r="r" b="b"/>
            <a:pathLst>
              <a:path w="5248409" h="1033216">
                <a:moveTo>
                  <a:pt x="0" y="0"/>
                </a:moveTo>
                <a:lnTo>
                  <a:pt x="5248410" y="0"/>
                </a:lnTo>
                <a:lnTo>
                  <a:pt x="5248410" y="1033216"/>
                </a:lnTo>
                <a:lnTo>
                  <a:pt x="0" y="1033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29837" r="-75676" b="-606770"/>
            </a:stretch>
          </a:blipFill>
        </p:spPr>
      </p:sp>
      <p:sp>
        <p:nvSpPr>
          <p:cNvPr id="28" name="Freeform 14">
            <a:extLst>
              <a:ext uri="{FF2B5EF4-FFF2-40B4-BE49-F238E27FC236}">
                <a16:creationId xmlns:a16="http://schemas.microsoft.com/office/drawing/2014/main" id="{F907FE7A-4E96-85A0-FA2A-C9CA57F3E22F}"/>
              </a:ext>
            </a:extLst>
          </p:cNvPr>
          <p:cNvSpPr/>
          <p:nvPr/>
        </p:nvSpPr>
        <p:spPr>
          <a:xfrm>
            <a:off x="11152199" y="6257198"/>
            <a:ext cx="4237133" cy="952238"/>
          </a:xfrm>
          <a:custGeom>
            <a:avLst/>
            <a:gdLst/>
            <a:ahLst/>
            <a:cxnLst/>
            <a:rect l="l" t="t" r="r" b="b"/>
            <a:pathLst>
              <a:path w="5004896" h="1268739">
                <a:moveTo>
                  <a:pt x="0" y="0"/>
                </a:moveTo>
                <a:lnTo>
                  <a:pt x="5004896" y="0"/>
                </a:lnTo>
                <a:lnTo>
                  <a:pt x="5004896" y="1268739"/>
                </a:lnTo>
                <a:lnTo>
                  <a:pt x="0" y="1268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18641" r="-32122" b="-41926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Freeform 17">
            <a:extLst>
              <a:ext uri="{FF2B5EF4-FFF2-40B4-BE49-F238E27FC236}">
                <a16:creationId xmlns:a16="http://schemas.microsoft.com/office/drawing/2014/main" id="{B88E230A-B3A4-5D32-25A0-63F901F9696C}"/>
              </a:ext>
            </a:extLst>
          </p:cNvPr>
          <p:cNvSpPr/>
          <p:nvPr/>
        </p:nvSpPr>
        <p:spPr>
          <a:xfrm>
            <a:off x="11225482" y="7296196"/>
            <a:ext cx="3004123" cy="661278"/>
          </a:xfrm>
          <a:custGeom>
            <a:avLst/>
            <a:gdLst/>
            <a:ahLst/>
            <a:cxnLst/>
            <a:rect l="l" t="t" r="r" b="b"/>
            <a:pathLst>
              <a:path w="3746829" h="1181049">
                <a:moveTo>
                  <a:pt x="0" y="0"/>
                </a:moveTo>
                <a:lnTo>
                  <a:pt x="3746829" y="0"/>
                </a:lnTo>
                <a:lnTo>
                  <a:pt x="3746829" y="1181050"/>
                </a:lnTo>
                <a:lnTo>
                  <a:pt x="0" y="11810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64035" t="-114529" r="-56423" b="-457568"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4341" b="118"/>
          <a:stretch/>
        </p:blipFill>
        <p:spPr>
          <a:xfrm>
            <a:off x="2751339" y="2771636"/>
            <a:ext cx="5993521" cy="49880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25" y="2815224"/>
            <a:ext cx="9723083" cy="546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33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085749">
            <a:off x="-1675359" y="-1343916"/>
            <a:ext cx="4440337" cy="3882471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709711">
            <a:off x="8753270" y="-5560491"/>
            <a:ext cx="3718178" cy="10870998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4395694" y="2948323"/>
            <a:ext cx="1183148" cy="448404"/>
          </a:xfrm>
          <a:custGeom>
            <a:avLst/>
            <a:gdLst/>
            <a:ahLst/>
            <a:cxnLst/>
            <a:rect l="l" t="t" r="r" b="b"/>
            <a:pathLst>
              <a:path w="1590464" h="614497">
                <a:moveTo>
                  <a:pt x="0" y="0"/>
                </a:moveTo>
                <a:lnTo>
                  <a:pt x="1590464" y="0"/>
                </a:lnTo>
                <a:lnTo>
                  <a:pt x="1590464" y="614498"/>
                </a:lnTo>
                <a:lnTo>
                  <a:pt x="0" y="61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661192" y="2697934"/>
            <a:ext cx="3843627" cy="1307188"/>
          </a:xfrm>
          <a:custGeom>
            <a:avLst/>
            <a:gdLst/>
            <a:ahLst/>
            <a:cxnLst/>
            <a:rect l="l" t="t" r="r" b="b"/>
            <a:pathLst>
              <a:path w="4459003" h="1461562">
                <a:moveTo>
                  <a:pt x="0" y="0"/>
                </a:moveTo>
                <a:lnTo>
                  <a:pt x="4459003" y="0"/>
                </a:lnTo>
                <a:lnTo>
                  <a:pt x="4459003" y="1461562"/>
                </a:lnTo>
                <a:lnTo>
                  <a:pt x="0" y="14615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0" name="Freeform 20"/>
          <p:cNvSpPr/>
          <p:nvPr/>
        </p:nvSpPr>
        <p:spPr>
          <a:xfrm>
            <a:off x="8977214" y="6420294"/>
            <a:ext cx="3843627" cy="1075719"/>
          </a:xfrm>
          <a:custGeom>
            <a:avLst/>
            <a:gdLst/>
            <a:ahLst/>
            <a:cxnLst/>
            <a:rect l="l" t="t" r="r" b="b"/>
            <a:pathLst>
              <a:path w="4754526" h="1659864">
                <a:moveTo>
                  <a:pt x="0" y="0"/>
                </a:moveTo>
                <a:lnTo>
                  <a:pt x="4754526" y="0"/>
                </a:lnTo>
                <a:lnTo>
                  <a:pt x="4754526" y="1659864"/>
                </a:lnTo>
                <a:lnTo>
                  <a:pt x="0" y="16598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9" name="Freeform 16">
            <a:extLst>
              <a:ext uri="{FF2B5EF4-FFF2-40B4-BE49-F238E27FC236}">
                <a16:creationId xmlns:a16="http://schemas.microsoft.com/office/drawing/2014/main" id="{340C4C7C-ABF4-EE86-82DD-89DCD197427B}"/>
              </a:ext>
            </a:extLst>
          </p:cNvPr>
          <p:cNvSpPr/>
          <p:nvPr/>
        </p:nvSpPr>
        <p:spPr>
          <a:xfrm>
            <a:off x="4423635" y="4902245"/>
            <a:ext cx="1183148" cy="448404"/>
          </a:xfrm>
          <a:custGeom>
            <a:avLst/>
            <a:gdLst/>
            <a:ahLst/>
            <a:cxnLst/>
            <a:rect l="l" t="t" r="r" b="b"/>
            <a:pathLst>
              <a:path w="1590464" h="614497">
                <a:moveTo>
                  <a:pt x="0" y="0"/>
                </a:moveTo>
                <a:lnTo>
                  <a:pt x="1590464" y="0"/>
                </a:lnTo>
                <a:lnTo>
                  <a:pt x="1590464" y="614498"/>
                </a:lnTo>
                <a:lnTo>
                  <a:pt x="0" y="61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16A6DA44-3068-3DBD-8265-7DD891612550}"/>
              </a:ext>
            </a:extLst>
          </p:cNvPr>
          <p:cNvSpPr/>
          <p:nvPr/>
        </p:nvSpPr>
        <p:spPr>
          <a:xfrm rot="15565262">
            <a:off x="3256966" y="5700891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82F2EF2-5B25-4BB8-7698-095012926B96}"/>
              </a:ext>
            </a:extLst>
          </p:cNvPr>
          <p:cNvSpPr/>
          <p:nvPr/>
        </p:nvSpPr>
        <p:spPr>
          <a:xfrm rot="-2085749">
            <a:off x="15626201" y="8089100"/>
            <a:ext cx="4440337" cy="3882471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D3F464F-C264-97B3-3F07-447B64864DDA}"/>
              </a:ext>
            </a:extLst>
          </p:cNvPr>
          <p:cNvSpPr txBox="1"/>
          <p:nvPr/>
        </p:nvSpPr>
        <p:spPr>
          <a:xfrm>
            <a:off x="4423635" y="-685208"/>
            <a:ext cx="10062372" cy="253815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249"/>
              </a:lnSpc>
            </a:pPr>
            <a:endParaRPr/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319884" y="792500"/>
            <a:ext cx="4953016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err="1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Fungsi</a:t>
            </a:r>
            <a:r>
              <a:rPr lang="en-US" sz="50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5000" dirty="0" err="1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Aktivasi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55C786B-5E7B-2B43-DBCB-1F028C413E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8623" y="2566400"/>
            <a:ext cx="2942115" cy="13579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A000717-E3EE-266F-CAF7-466A996CD7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5467" y="4741633"/>
            <a:ext cx="3053784" cy="126760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B877AA7A-5477-F9C1-4838-50517A436EDC}"/>
              </a:ext>
            </a:extLst>
          </p:cNvPr>
          <p:cNvSpPr txBox="1"/>
          <p:nvPr/>
        </p:nvSpPr>
        <p:spPr>
          <a:xfrm>
            <a:off x="6135230" y="2734083"/>
            <a:ext cx="3053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tserrat Classic "/>
              </a:rPr>
              <a:t>Fungsi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aktivasi</a:t>
            </a:r>
            <a:r>
              <a:rPr lang="en-US" sz="2200" dirty="0">
                <a:latin typeface="Montserrat Classic "/>
              </a:rPr>
              <a:t> yang </a:t>
            </a:r>
            <a:r>
              <a:rPr lang="en-US" sz="2200" dirty="0" err="1">
                <a:latin typeface="Montserrat Classic "/>
              </a:rPr>
              <a:t>menghasilkan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nilai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kedalam</a:t>
            </a:r>
            <a:r>
              <a:rPr lang="en-US" sz="2200" dirty="0">
                <a:latin typeface="Montserrat Classic "/>
              </a:rPr>
              <a:t> [0,1].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7B7359-1E91-3B8D-3DF2-73CEA1C8ADB5}"/>
              </a:ext>
            </a:extLst>
          </p:cNvPr>
          <p:cNvSpPr txBox="1"/>
          <p:nvPr/>
        </p:nvSpPr>
        <p:spPr>
          <a:xfrm>
            <a:off x="6125846" y="4772720"/>
            <a:ext cx="3053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latin typeface="Montserrat Classic "/>
              </a:rPr>
              <a:t>Fungsi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aktivasi</a:t>
            </a:r>
            <a:r>
              <a:rPr lang="en-US" sz="2200" dirty="0">
                <a:latin typeface="Montserrat Classic "/>
              </a:rPr>
              <a:t> yang </a:t>
            </a:r>
            <a:r>
              <a:rPr lang="en-US" sz="2200" dirty="0" err="1">
                <a:latin typeface="Montserrat Classic "/>
              </a:rPr>
              <a:t>menghasilkan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nilai</a:t>
            </a:r>
            <a:r>
              <a:rPr lang="en-US" sz="2200" dirty="0">
                <a:latin typeface="Montserrat Classic "/>
              </a:rPr>
              <a:t> </a:t>
            </a:r>
            <a:r>
              <a:rPr lang="en-US" sz="2200" dirty="0" err="1">
                <a:latin typeface="Montserrat Classic "/>
              </a:rPr>
              <a:t>kedalam</a:t>
            </a:r>
            <a:r>
              <a:rPr lang="en-US" sz="2200" dirty="0">
                <a:latin typeface="Montserrat Classic "/>
              </a:rPr>
              <a:t> [-1,1].</a:t>
            </a:r>
          </a:p>
        </p:txBody>
      </p:sp>
      <p:sp>
        <p:nvSpPr>
          <p:cNvPr id="72" name="TextBox 19">
            <a:extLst>
              <a:ext uri="{FF2B5EF4-FFF2-40B4-BE49-F238E27FC236}">
                <a16:creationId xmlns:a16="http://schemas.microsoft.com/office/drawing/2014/main" id="{43DE176C-8D70-5ED2-0041-49106DC73071}"/>
              </a:ext>
            </a:extLst>
          </p:cNvPr>
          <p:cNvSpPr txBox="1"/>
          <p:nvPr/>
        </p:nvSpPr>
        <p:spPr>
          <a:xfrm>
            <a:off x="11592079" y="2598830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200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302E653C-80AD-AAC4-7049-203D1F04CEAE}"/>
              </a:ext>
            </a:extLst>
          </p:cNvPr>
          <p:cNvSpPr txBox="1"/>
          <p:nvPr/>
        </p:nvSpPr>
        <p:spPr>
          <a:xfrm>
            <a:off x="6882450" y="6418576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200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-552193" y="2472564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13415A"/>
                </a:solidFill>
                <a:latin typeface="Montserrat Classic Bold" panose="020B0604020202020204" charset="0"/>
              </a:rPr>
              <a:t>Sigmoid</a:t>
            </a:r>
            <a:endParaRPr lang="en-US" sz="44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-552193" y="4540456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Tanh</a:t>
            </a:r>
            <a:endParaRPr lang="en-US" sz="44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-3358707" y="6311418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13415A"/>
                </a:solidFill>
                <a:latin typeface="Montserrat Classic Bold" panose="020B0604020202020204" charset="0"/>
              </a:rPr>
              <a:t>ADAM</a:t>
            </a:r>
            <a:endParaRPr lang="en-US" sz="44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2085749">
            <a:off x="-1675359" y="-1343916"/>
            <a:ext cx="4440337" cy="3882471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5709711">
            <a:off x="8753270" y="-5560491"/>
            <a:ext cx="3718178" cy="10870998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29" name="Freeform 16">
            <a:extLst>
              <a:ext uri="{FF2B5EF4-FFF2-40B4-BE49-F238E27FC236}">
                <a16:creationId xmlns:a16="http://schemas.microsoft.com/office/drawing/2014/main" id="{340C4C7C-ABF4-EE86-82DD-89DCD197427B}"/>
              </a:ext>
            </a:extLst>
          </p:cNvPr>
          <p:cNvSpPr/>
          <p:nvPr/>
        </p:nvSpPr>
        <p:spPr>
          <a:xfrm>
            <a:off x="3572701" y="3774719"/>
            <a:ext cx="1183148" cy="448404"/>
          </a:xfrm>
          <a:custGeom>
            <a:avLst/>
            <a:gdLst/>
            <a:ahLst/>
            <a:cxnLst/>
            <a:rect l="l" t="t" r="r" b="b"/>
            <a:pathLst>
              <a:path w="1590464" h="614497">
                <a:moveTo>
                  <a:pt x="0" y="0"/>
                </a:moveTo>
                <a:lnTo>
                  <a:pt x="1590464" y="0"/>
                </a:lnTo>
                <a:lnTo>
                  <a:pt x="1590464" y="614498"/>
                </a:lnTo>
                <a:lnTo>
                  <a:pt x="0" y="61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0" name="Freeform 6">
            <a:extLst>
              <a:ext uri="{FF2B5EF4-FFF2-40B4-BE49-F238E27FC236}">
                <a16:creationId xmlns:a16="http://schemas.microsoft.com/office/drawing/2014/main" id="{16A6DA44-3068-3DBD-8265-7DD891612550}"/>
              </a:ext>
            </a:extLst>
          </p:cNvPr>
          <p:cNvSpPr/>
          <p:nvPr/>
        </p:nvSpPr>
        <p:spPr>
          <a:xfrm rot="15565262">
            <a:off x="3256966" y="5700891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C82F2EF2-5B25-4BB8-7698-095012926B96}"/>
              </a:ext>
            </a:extLst>
          </p:cNvPr>
          <p:cNvSpPr/>
          <p:nvPr/>
        </p:nvSpPr>
        <p:spPr>
          <a:xfrm rot="-2085749">
            <a:off x="15626201" y="8089100"/>
            <a:ext cx="4440337" cy="3882471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">
            <a:extLst>
              <a:ext uri="{FF2B5EF4-FFF2-40B4-BE49-F238E27FC236}">
                <a16:creationId xmlns:a16="http://schemas.microsoft.com/office/drawing/2014/main" id="{0D3F464F-C264-97B3-3F07-447B64864DDA}"/>
              </a:ext>
            </a:extLst>
          </p:cNvPr>
          <p:cNvSpPr txBox="1"/>
          <p:nvPr/>
        </p:nvSpPr>
        <p:spPr>
          <a:xfrm>
            <a:off x="4423635" y="-685208"/>
            <a:ext cx="10062372" cy="253815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249"/>
              </a:lnSpc>
            </a:pPr>
            <a:endParaRPr/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5079861" y="767243"/>
            <a:ext cx="12425316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i="1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Adaptive </a:t>
            </a:r>
            <a:r>
              <a:rPr lang="en-US" sz="5000" i="1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Momen</a:t>
            </a:r>
            <a:r>
              <a:rPr lang="en-US" sz="5000" i="1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Estimation </a:t>
            </a: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(ADAM)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73" name="TextBox 19">
            <a:extLst>
              <a:ext uri="{FF2B5EF4-FFF2-40B4-BE49-F238E27FC236}">
                <a16:creationId xmlns:a16="http://schemas.microsoft.com/office/drawing/2014/main" id="{302E653C-80AD-AAC4-7049-203D1F04CEAE}"/>
              </a:ext>
            </a:extLst>
          </p:cNvPr>
          <p:cNvSpPr txBox="1"/>
          <p:nvPr/>
        </p:nvSpPr>
        <p:spPr>
          <a:xfrm>
            <a:off x="9244053" y="1696691"/>
            <a:ext cx="5748517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Persamaan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pertama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kedua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  <a:endParaRPr lang="en-US" dirty="0">
              <a:solidFill>
                <a:srgbClr val="13415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012C017C-A0CE-B581-7BB7-9CBAC910DEED}"/>
              </a:ext>
            </a:extLst>
          </p:cNvPr>
          <p:cNvSpPr txBox="1"/>
          <p:nvPr/>
        </p:nvSpPr>
        <p:spPr>
          <a:xfrm>
            <a:off x="4978673" y="3001747"/>
            <a:ext cx="4312295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Fungsi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optimasi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bertujuan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untuk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memperbarui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bobot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bias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pada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pelatihan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model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menggunakan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Kombinasi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rata-rata gradient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pertama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)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kuadrat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gradient (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kedua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9"/>
          <a:srcRect b="68925"/>
          <a:stretch/>
        </p:blipFill>
        <p:spPr>
          <a:xfrm>
            <a:off x="9980186" y="2129518"/>
            <a:ext cx="4387565" cy="7549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9"/>
          <a:srcRect t="67443"/>
          <a:stretch/>
        </p:blipFill>
        <p:spPr>
          <a:xfrm>
            <a:off x="9780288" y="2608357"/>
            <a:ext cx="4665506" cy="8410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/>
          <a:srcRect l="14810" t="56718" r="18732"/>
          <a:stretch/>
        </p:blipFill>
        <p:spPr>
          <a:xfrm>
            <a:off x="12200656" y="3924275"/>
            <a:ext cx="1912929" cy="1200643"/>
          </a:xfrm>
          <a:prstGeom prst="rect">
            <a:avLst/>
          </a:prstGeom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302E653C-80AD-AAC4-7049-203D1F04CEAE}"/>
              </a:ext>
            </a:extLst>
          </p:cNvPr>
          <p:cNvSpPr txBox="1"/>
          <p:nvPr/>
        </p:nvSpPr>
        <p:spPr>
          <a:xfrm>
            <a:off x="9651729" y="3365155"/>
            <a:ext cx="5857358" cy="458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Koreksi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bias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pertama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momen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kedua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  <a:endParaRPr lang="en-US" dirty="0">
              <a:solidFill>
                <a:srgbClr val="13415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0"/>
          <a:srcRect l="7703" r="14111" b="52429"/>
          <a:stretch/>
        </p:blipFill>
        <p:spPr>
          <a:xfrm>
            <a:off x="9980187" y="3892457"/>
            <a:ext cx="1932702" cy="1133288"/>
          </a:xfrm>
          <a:prstGeom prst="rect">
            <a:avLst/>
          </a:prstGeom>
        </p:spPr>
      </p:pic>
      <p:sp>
        <p:nvSpPr>
          <p:cNvPr id="49" name="TextBox 19">
            <a:extLst>
              <a:ext uri="{FF2B5EF4-FFF2-40B4-BE49-F238E27FC236}">
                <a16:creationId xmlns:a16="http://schemas.microsoft.com/office/drawing/2014/main" id="{302E653C-80AD-AAC4-7049-203D1F04CEAE}"/>
              </a:ext>
            </a:extLst>
          </p:cNvPr>
          <p:cNvSpPr txBox="1"/>
          <p:nvPr/>
        </p:nvSpPr>
        <p:spPr>
          <a:xfrm>
            <a:off x="9902832" y="5249768"/>
            <a:ext cx="412018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Pembaruan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nilai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optimasi</a:t>
            </a:r>
            <a:r>
              <a:rPr lang="en-US" dirty="0" smtClean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ADAM :</a:t>
            </a:r>
            <a:endParaRPr lang="en-US" dirty="0">
              <a:solidFill>
                <a:srgbClr val="13415A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39412" y="4980489"/>
            <a:ext cx="3771655" cy="12027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3585" y="6406948"/>
            <a:ext cx="3903406" cy="3248921"/>
          </a:xfrm>
          <a:prstGeom prst="rect">
            <a:avLst/>
          </a:prstGeom>
        </p:spPr>
      </p:pic>
      <p:sp>
        <p:nvSpPr>
          <p:cNvPr id="50" name="Rounded Rectangle 49"/>
          <p:cNvSpPr/>
          <p:nvPr/>
        </p:nvSpPr>
        <p:spPr>
          <a:xfrm>
            <a:off x="-3683387" y="1703397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Tanh</a:t>
            </a:r>
            <a:endParaRPr lang="en-US" sz="44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-1254004" y="3365155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13415A"/>
                </a:solidFill>
                <a:latin typeface="Montserrat Classic Bold" panose="020B0604020202020204" charset="0"/>
              </a:rPr>
              <a:t>ADAM</a:t>
            </a:r>
            <a:endParaRPr lang="en-US" sz="44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-544249" y="6583732"/>
            <a:ext cx="4677128" cy="1293470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Hyperparameter</a:t>
            </a:r>
            <a:endParaRPr lang="en-US" sz="28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BA1F84-5609-C125-7764-A24CF0AACE66}"/>
              </a:ext>
            </a:extLst>
          </p:cNvPr>
          <p:cNvSpPr txBox="1"/>
          <p:nvPr/>
        </p:nvSpPr>
        <p:spPr>
          <a:xfrm>
            <a:off x="5640729" y="6776852"/>
            <a:ext cx="339659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Mengatur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parameter pada model yang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akan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latih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Parameter yang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digunakan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antara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lain 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340C4C7C-ABF4-EE86-82DD-89DCD197427B}"/>
              </a:ext>
            </a:extLst>
          </p:cNvPr>
          <p:cNvSpPr/>
          <p:nvPr/>
        </p:nvSpPr>
        <p:spPr>
          <a:xfrm>
            <a:off x="4305135" y="7168065"/>
            <a:ext cx="1183148" cy="448404"/>
          </a:xfrm>
          <a:custGeom>
            <a:avLst/>
            <a:gdLst/>
            <a:ahLst/>
            <a:cxnLst/>
            <a:rect l="l" t="t" r="r" b="b"/>
            <a:pathLst>
              <a:path w="1590464" h="614497">
                <a:moveTo>
                  <a:pt x="0" y="0"/>
                </a:moveTo>
                <a:lnTo>
                  <a:pt x="1590464" y="0"/>
                </a:lnTo>
                <a:lnTo>
                  <a:pt x="1590464" y="614498"/>
                </a:lnTo>
                <a:lnTo>
                  <a:pt x="0" y="6144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B1B3BF0-3A60-9325-0843-71FD8DAC3CC4}"/>
              </a:ext>
            </a:extLst>
          </p:cNvPr>
          <p:cNvCxnSpPr>
            <a:cxnSpLocks/>
          </p:cNvCxnSpPr>
          <p:nvPr/>
        </p:nvCxnSpPr>
        <p:spPr>
          <a:xfrm flipV="1">
            <a:off x="8849069" y="6543709"/>
            <a:ext cx="1968516" cy="1113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DD8090E-3C37-B24C-FDF6-0580C7CE08AA}"/>
              </a:ext>
            </a:extLst>
          </p:cNvPr>
          <p:cNvCxnSpPr>
            <a:cxnSpLocks/>
          </p:cNvCxnSpPr>
          <p:nvPr/>
        </p:nvCxnSpPr>
        <p:spPr>
          <a:xfrm flipV="1">
            <a:off x="8849069" y="6909417"/>
            <a:ext cx="1968516" cy="74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A02348-906A-4D52-8355-EB271B9A97FF}"/>
              </a:ext>
            </a:extLst>
          </p:cNvPr>
          <p:cNvCxnSpPr>
            <a:cxnSpLocks/>
          </p:cNvCxnSpPr>
          <p:nvPr/>
        </p:nvCxnSpPr>
        <p:spPr>
          <a:xfrm flipV="1">
            <a:off x="8849069" y="7278381"/>
            <a:ext cx="1968516" cy="379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22A1388-4B5A-CA64-69DF-EF99F4E07399}"/>
              </a:ext>
            </a:extLst>
          </p:cNvPr>
          <p:cNvCxnSpPr/>
          <p:nvPr/>
        </p:nvCxnSpPr>
        <p:spPr>
          <a:xfrm>
            <a:off x="8849069" y="7657412"/>
            <a:ext cx="1980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767DF2-C516-9759-2226-8B43210D1832}"/>
              </a:ext>
            </a:extLst>
          </p:cNvPr>
          <p:cNvCxnSpPr>
            <a:cxnSpLocks/>
          </p:cNvCxnSpPr>
          <p:nvPr/>
        </p:nvCxnSpPr>
        <p:spPr>
          <a:xfrm>
            <a:off x="8849069" y="7657412"/>
            <a:ext cx="1968516" cy="36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BF2382-82F1-8107-61AB-A8668B177BA7}"/>
              </a:ext>
            </a:extLst>
          </p:cNvPr>
          <p:cNvCxnSpPr/>
          <p:nvPr/>
        </p:nvCxnSpPr>
        <p:spPr>
          <a:xfrm>
            <a:off x="8849069" y="7657412"/>
            <a:ext cx="1980548" cy="74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5">
            <a:extLst>
              <a:ext uri="{FF2B5EF4-FFF2-40B4-BE49-F238E27FC236}">
                <a16:creationId xmlns:a16="http://schemas.microsoft.com/office/drawing/2014/main" id="{D049CD43-2A00-2321-B9F9-F72AE786823D}"/>
              </a:ext>
            </a:extLst>
          </p:cNvPr>
          <p:cNvSpPr txBox="1"/>
          <p:nvPr/>
        </p:nvSpPr>
        <p:spPr>
          <a:xfrm>
            <a:off x="10829617" y="6335411"/>
            <a:ext cx="2174839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Unit LSTM</a:t>
            </a: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Sequence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  <a:ea typeface="Montserrat Classic"/>
              <a:cs typeface="Montserrat Classic"/>
              <a:sym typeface="Montserrat Classic"/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Batch Size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  <a:ea typeface="Montserrat Classic"/>
              <a:cs typeface="Montserrat Classic"/>
              <a:sym typeface="Montserrat Classic"/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Learning rate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  <a:ea typeface="Montserrat Classic"/>
              <a:cs typeface="Montserrat Classic"/>
              <a:sym typeface="Montserrat Classic"/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Dropout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  <a:ea typeface="Montserrat Classic"/>
              <a:cs typeface="Montserrat Classic"/>
              <a:sym typeface="Montserrat Classic"/>
            </a:endParaRPr>
          </a:p>
          <a:p>
            <a:pPr marL="342900" indent="-34290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Epoch</a:t>
            </a:r>
            <a:endParaRPr lang="en-US" dirty="0">
              <a:solidFill>
                <a:schemeClr val="tx2">
                  <a:lumMod val="75000"/>
                </a:schemeClr>
              </a:solidFill>
              <a:latin typeface="Montserrat Classic Bold" panose="020B0604020202020204" charset="0"/>
              <a:ea typeface="Montserrat Classic"/>
              <a:cs typeface="Montserrat Classic"/>
              <a:sym typeface="Montserrat Classic"/>
            </a:endParaRPr>
          </a:p>
        </p:txBody>
      </p:sp>
    </p:spTree>
    <p:extLst>
      <p:ext uri="{BB962C8B-B14F-4D97-AF65-F5344CB8AC3E}">
        <p14:creationId xmlns:p14="http://schemas.microsoft.com/office/powerpoint/2010/main" val="116639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5486400" y="4424703"/>
            <a:ext cx="5258696" cy="1642312"/>
          </a:xfrm>
          <a:custGeom>
            <a:avLst/>
            <a:gdLst/>
            <a:ahLst/>
            <a:cxnLst/>
            <a:rect l="l" t="t" r="r" b="b"/>
            <a:pathLst>
              <a:path w="5632804" h="1812941">
                <a:moveTo>
                  <a:pt x="0" y="0"/>
                </a:moveTo>
                <a:lnTo>
                  <a:pt x="5632804" y="0"/>
                </a:lnTo>
                <a:lnTo>
                  <a:pt x="5632804" y="1812940"/>
                </a:lnTo>
                <a:lnTo>
                  <a:pt x="0" y="1812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69205" t="-480528" r="-126264" b="-28497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Freeform 12"/>
          <p:cNvSpPr/>
          <p:nvPr/>
        </p:nvSpPr>
        <p:spPr>
          <a:xfrm>
            <a:off x="5775907" y="7078670"/>
            <a:ext cx="6962335" cy="1913204"/>
          </a:xfrm>
          <a:custGeom>
            <a:avLst/>
            <a:gdLst/>
            <a:ahLst/>
            <a:cxnLst/>
            <a:rect l="l" t="t" r="r" b="b"/>
            <a:pathLst>
              <a:path w="6962335" h="1913204">
                <a:moveTo>
                  <a:pt x="0" y="0"/>
                </a:moveTo>
                <a:lnTo>
                  <a:pt x="6962335" y="0"/>
                </a:lnTo>
                <a:lnTo>
                  <a:pt x="6962335" y="1913204"/>
                </a:lnTo>
                <a:lnTo>
                  <a:pt x="0" y="19132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423635" y="508245"/>
            <a:ext cx="10062372" cy="1344702"/>
            <a:chOff x="0" y="0"/>
            <a:chExt cx="2650172" cy="354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128444" y="768585"/>
            <a:ext cx="5069080" cy="98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7333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EVALUASI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01881" y="2737300"/>
            <a:ext cx="13510617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Evaluasi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model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merupakan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tahapan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digunakan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untuk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mengukur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kinerja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suatu</a:t>
            </a:r>
            <a:endParaRPr lang="en-US" sz="2499" dirty="0">
              <a:solidFill>
                <a:schemeClr val="tx2">
                  <a:lumMod val="75000"/>
                </a:schemeClr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model. Teknik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evaluasi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model yang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digunakan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pada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penelitian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adalah</a:t>
            </a:r>
            <a:r>
              <a:rPr lang="en-US" sz="2499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i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Root </a:t>
            </a:r>
            <a:r>
              <a:rPr lang="en-US" sz="2499" i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Mean Square Error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(RMSE).</a:t>
            </a: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C097E788-D5C1-5305-E3D2-5094385DADD9}"/>
              </a:ext>
            </a:extLst>
          </p:cNvPr>
          <p:cNvSpPr txBox="1"/>
          <p:nvPr/>
        </p:nvSpPr>
        <p:spPr>
          <a:xfrm>
            <a:off x="5870539" y="6243741"/>
            <a:ext cx="2210237" cy="398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Keterangan</a:t>
            </a:r>
            <a:r>
              <a:rPr lang="en-US" sz="2499" dirty="0">
                <a:solidFill>
                  <a:srgbClr val="13415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745" y="4521889"/>
            <a:ext cx="1547250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METODOLOGI PENELITIAN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7840199" y="-94458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  <p:sp>
        <p:nvSpPr>
          <p:cNvPr id="21" name="Rounded Rectangle 20"/>
          <p:cNvSpPr/>
          <p:nvPr/>
        </p:nvSpPr>
        <p:spPr>
          <a:xfrm>
            <a:off x="320497" y="4500890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DIAGRAM ALIR PENELITIAN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42855"/>
            <a:ext cx="6248400" cy="9719734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-4059559" y="7698392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DATASET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7810500" y="9613925"/>
            <a:ext cx="54102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Gambar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3.1 Diagram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Alir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Penelitian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250891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7840199" y="-94458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  <p:sp>
        <p:nvSpPr>
          <p:cNvPr id="16" name="Rounded Rectangle 15"/>
          <p:cNvSpPr/>
          <p:nvPr/>
        </p:nvSpPr>
        <p:spPr>
          <a:xfrm>
            <a:off x="4801" y="3679217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DATASET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/>
          <a:srcRect l="3831" t="6958"/>
          <a:stretch/>
        </p:blipFill>
        <p:spPr>
          <a:xfrm>
            <a:off x="5205295" y="3695700"/>
            <a:ext cx="6209015" cy="487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1"/>
          <a:srcRect t="15481"/>
          <a:stretch/>
        </p:blipFill>
        <p:spPr>
          <a:xfrm>
            <a:off x="11376208" y="5793256"/>
            <a:ext cx="6773465" cy="26670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361A48F6-1E72-538A-4240-D873864011C5}"/>
              </a:ext>
            </a:extLst>
          </p:cNvPr>
          <p:cNvSpPr txBox="1"/>
          <p:nvPr/>
        </p:nvSpPr>
        <p:spPr>
          <a:xfrm>
            <a:off x="11739554" y="3005956"/>
            <a:ext cx="6448221" cy="1732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Dataset yang </a:t>
            </a:r>
            <a:r>
              <a:rPr lang="en-US" sz="2000" dirty="0" err="1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digunakan</a:t>
            </a: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berasal</a:t>
            </a: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dari</a:t>
            </a: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 </a:t>
            </a:r>
            <a:r>
              <a:rPr lang="en-US" sz="2000" dirty="0" err="1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Stasiun</a:t>
            </a: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BMKG Maritim Panjang Kota Bandar Lampung. Data </a:t>
            </a:r>
            <a:r>
              <a:rPr lang="en-US" sz="2000" dirty="0" err="1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tersebut</a:t>
            </a:r>
            <a:r>
              <a:rPr lang="en-US" sz="2000" dirty="0">
                <a:solidFill>
                  <a:srgbClr val="13415A"/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dari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tanggal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1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Januari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2017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sampai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 30 April 2024. 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-4097659" y="6598659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PEMODELAN LSTM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-4018281" y="1047785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DIAGRAM ALIR PENELITIAN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4912792" y="3110389"/>
            <a:ext cx="6664140" cy="665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3.1 Dataset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Penelitian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Januari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2017-April2024 [40]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3080608" y="4949460"/>
            <a:ext cx="3364667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3.2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Variabel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Dataset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7840199" y="-944585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  <p:sp>
        <p:nvSpPr>
          <p:cNvPr id="16" name="Rounded Rectangle 15"/>
          <p:cNvSpPr/>
          <p:nvPr/>
        </p:nvSpPr>
        <p:spPr>
          <a:xfrm>
            <a:off x="-4097659" y="2117820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DATASET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50541" y="4878176"/>
            <a:ext cx="4648200" cy="2264197"/>
          </a:xfrm>
          <a:prstGeom prst="roundRect">
            <a:avLst/>
          </a:prstGeom>
          <a:solidFill>
            <a:srgbClr val="B6C6DB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2"/>
                </a:solidFill>
                <a:latin typeface="Montserrat Classic Bold" panose="020B0604020202020204" charset="0"/>
              </a:rPr>
              <a:t>PEMODELAN LSTM</a:t>
            </a:r>
            <a:endParaRPr lang="en-US" sz="4400" dirty="0">
              <a:solidFill>
                <a:schemeClr val="tx2"/>
              </a:solidFill>
              <a:latin typeface="Montserrat Classic Bold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39" y="2634946"/>
            <a:ext cx="5998372" cy="4266528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176486" y="6741551"/>
            <a:ext cx="54102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Gambar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3.2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Kerangka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Model LSTM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EE0E2-1B5A-1794-FE62-CB5EF2BE6542}"/>
              </a:ext>
            </a:extLst>
          </p:cNvPr>
          <p:cNvSpPr txBox="1"/>
          <p:nvPr/>
        </p:nvSpPr>
        <p:spPr>
          <a:xfrm>
            <a:off x="12540607" y="2822425"/>
            <a:ext cx="4964086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3.3 </a:t>
            </a:r>
            <a:r>
              <a:rPr lang="en-US" i="1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Variasi</a:t>
            </a:r>
            <a:r>
              <a:rPr lang="en-US" i="1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i="1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Hyperparameter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706767"/>
              </p:ext>
            </p:extLst>
          </p:nvPr>
        </p:nvGraphicFramePr>
        <p:xfrm>
          <a:off x="12407255" y="3526276"/>
          <a:ext cx="5190642" cy="3375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9945">
                  <a:extLst>
                    <a:ext uri="{9D8B030D-6E8A-4147-A177-3AD203B41FA5}">
                      <a16:colId xmlns:a16="http://schemas.microsoft.com/office/drawing/2014/main" val="1755829803"/>
                    </a:ext>
                  </a:extLst>
                </a:gridCol>
                <a:gridCol w="1900697">
                  <a:extLst>
                    <a:ext uri="{9D8B030D-6E8A-4147-A177-3AD203B41FA5}">
                      <a16:colId xmlns:a16="http://schemas.microsoft.com/office/drawing/2014/main" val="1178304248"/>
                    </a:ext>
                  </a:extLst>
                </a:gridCol>
              </a:tblGrid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Hyperparameter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Values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136809"/>
                  </a:ext>
                </a:extLst>
              </a:tr>
              <a:tr h="40814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Number of Hidden Layer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411767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Unit LSTM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16,32,64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1424871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Dropout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0.2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695296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Learning Rate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0.001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831010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Batch Size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16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32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086012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Sequence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6,12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565364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Optimizer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Adam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4498186"/>
                  </a:ext>
                </a:extLst>
              </a:tr>
              <a:tr h="370882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Epoch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100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5070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155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23635" y="508245"/>
            <a:ext cx="10505856" cy="1344702"/>
            <a:chOff x="0" y="0"/>
            <a:chExt cx="2766974" cy="3541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66974" cy="354160"/>
            </a:xfrm>
            <a:custGeom>
              <a:avLst/>
              <a:gdLst/>
              <a:ahLst/>
              <a:cxnLst/>
              <a:rect l="l" t="t" r="r" b="b"/>
              <a:pathLst>
                <a:path w="2766974" h="354160">
                  <a:moveTo>
                    <a:pt x="37583" y="0"/>
                  </a:moveTo>
                  <a:lnTo>
                    <a:pt x="2729392" y="0"/>
                  </a:lnTo>
                  <a:cubicBezTo>
                    <a:pt x="2739359" y="0"/>
                    <a:pt x="2748918" y="3960"/>
                    <a:pt x="2755967" y="11008"/>
                  </a:cubicBezTo>
                  <a:cubicBezTo>
                    <a:pt x="2763015" y="18056"/>
                    <a:pt x="2766974" y="27615"/>
                    <a:pt x="2766974" y="37583"/>
                  </a:cubicBezTo>
                  <a:lnTo>
                    <a:pt x="2766974" y="316577"/>
                  </a:lnTo>
                  <a:cubicBezTo>
                    <a:pt x="2766974" y="337334"/>
                    <a:pt x="2750148" y="354160"/>
                    <a:pt x="2729392" y="354160"/>
                  </a:cubicBezTo>
                  <a:lnTo>
                    <a:pt x="37583" y="354160"/>
                  </a:lnTo>
                  <a:cubicBezTo>
                    <a:pt x="27615" y="354160"/>
                    <a:pt x="18056" y="350201"/>
                    <a:pt x="11008" y="343152"/>
                  </a:cubicBezTo>
                  <a:cubicBezTo>
                    <a:pt x="3960" y="336104"/>
                    <a:pt x="0" y="326545"/>
                    <a:pt x="0" y="316577"/>
                  </a:cubicBezTo>
                  <a:lnTo>
                    <a:pt x="0" y="37583"/>
                  </a:lnTo>
                  <a:cubicBezTo>
                    <a:pt x="0" y="27615"/>
                    <a:pt x="3960" y="18056"/>
                    <a:pt x="11008" y="11008"/>
                  </a:cubicBezTo>
                  <a:cubicBezTo>
                    <a:pt x="18056" y="3960"/>
                    <a:pt x="27615" y="0"/>
                    <a:pt x="37583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14325"/>
              <a:ext cx="2766974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625759">
            <a:off x="11477960" y="-5432666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8" y="0"/>
                </a:lnTo>
                <a:lnTo>
                  <a:pt x="9495368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95727" y="730495"/>
            <a:ext cx="12230230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CONTENT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34521" y="2126731"/>
            <a:ext cx="7672473" cy="1384613"/>
            <a:chOff x="0" y="0"/>
            <a:chExt cx="1878928" cy="8550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8928" cy="855002"/>
            </a:xfrm>
            <a:custGeom>
              <a:avLst/>
              <a:gdLst/>
              <a:ahLst/>
              <a:cxnLst/>
              <a:rect l="l" t="t" r="r" b="b"/>
              <a:pathLst>
                <a:path w="1878928" h="855002">
                  <a:moveTo>
                    <a:pt x="55346" y="0"/>
                  </a:moveTo>
                  <a:lnTo>
                    <a:pt x="1823582" y="0"/>
                  </a:lnTo>
                  <a:cubicBezTo>
                    <a:pt x="1854148" y="0"/>
                    <a:pt x="1878928" y="24779"/>
                    <a:pt x="1878928" y="55346"/>
                  </a:cubicBezTo>
                  <a:lnTo>
                    <a:pt x="1878928" y="799657"/>
                  </a:lnTo>
                  <a:cubicBezTo>
                    <a:pt x="1878928" y="830223"/>
                    <a:pt x="1854148" y="855002"/>
                    <a:pt x="1823582" y="855002"/>
                  </a:cubicBezTo>
                  <a:lnTo>
                    <a:pt x="55346" y="855002"/>
                  </a:lnTo>
                  <a:cubicBezTo>
                    <a:pt x="24779" y="855002"/>
                    <a:pt x="0" y="830223"/>
                    <a:pt x="0" y="799657"/>
                  </a:cubicBezTo>
                  <a:lnTo>
                    <a:pt x="0" y="55346"/>
                  </a:lnTo>
                  <a:cubicBezTo>
                    <a:pt x="0" y="24779"/>
                    <a:pt x="24779" y="0"/>
                    <a:pt x="55346" y="0"/>
                  </a:cubicBezTo>
                  <a:close/>
                </a:path>
              </a:pathLst>
            </a:custGeom>
            <a:solidFill>
              <a:srgbClr val="13415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878928" cy="940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45742" y="2338527"/>
            <a:ext cx="4602732" cy="805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PENDAHULUAN</a:t>
            </a:r>
            <a:endParaRPr lang="en-US" sz="4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61" b="-46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 rot="-10800000">
            <a:off x="-3482046" y="7373766"/>
            <a:ext cx="7800487" cy="6339668"/>
          </a:xfrm>
          <a:custGeom>
            <a:avLst/>
            <a:gdLst/>
            <a:ahLst/>
            <a:cxnLst/>
            <a:rect l="l" t="t" r="r" b="b"/>
            <a:pathLst>
              <a:path w="7800487" h="6339668">
                <a:moveTo>
                  <a:pt x="0" y="0"/>
                </a:moveTo>
                <a:lnTo>
                  <a:pt x="7800487" y="0"/>
                </a:lnTo>
                <a:lnTo>
                  <a:pt x="7800487" y="6339668"/>
                </a:lnTo>
                <a:lnTo>
                  <a:pt x="0" y="633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7" name="Group 7"/>
          <p:cNvGrpSpPr/>
          <p:nvPr/>
        </p:nvGrpSpPr>
        <p:grpSpPr>
          <a:xfrm>
            <a:off x="4434521" y="3646303"/>
            <a:ext cx="7672473" cy="1384613"/>
            <a:chOff x="0" y="0"/>
            <a:chExt cx="1878928" cy="855002"/>
          </a:xfrm>
        </p:grpSpPr>
        <p:sp>
          <p:nvSpPr>
            <p:cNvPr id="28" name="Freeform 8"/>
            <p:cNvSpPr/>
            <p:nvPr/>
          </p:nvSpPr>
          <p:spPr>
            <a:xfrm>
              <a:off x="0" y="0"/>
              <a:ext cx="1878928" cy="855002"/>
            </a:xfrm>
            <a:custGeom>
              <a:avLst/>
              <a:gdLst/>
              <a:ahLst/>
              <a:cxnLst/>
              <a:rect l="l" t="t" r="r" b="b"/>
              <a:pathLst>
                <a:path w="1878928" h="855002">
                  <a:moveTo>
                    <a:pt x="55346" y="0"/>
                  </a:moveTo>
                  <a:lnTo>
                    <a:pt x="1823582" y="0"/>
                  </a:lnTo>
                  <a:cubicBezTo>
                    <a:pt x="1854148" y="0"/>
                    <a:pt x="1878928" y="24779"/>
                    <a:pt x="1878928" y="55346"/>
                  </a:cubicBezTo>
                  <a:lnTo>
                    <a:pt x="1878928" y="799657"/>
                  </a:lnTo>
                  <a:cubicBezTo>
                    <a:pt x="1878928" y="830223"/>
                    <a:pt x="1854148" y="855002"/>
                    <a:pt x="1823582" y="855002"/>
                  </a:cubicBezTo>
                  <a:lnTo>
                    <a:pt x="55346" y="855002"/>
                  </a:lnTo>
                  <a:cubicBezTo>
                    <a:pt x="24779" y="855002"/>
                    <a:pt x="0" y="830223"/>
                    <a:pt x="0" y="799657"/>
                  </a:cubicBezTo>
                  <a:lnTo>
                    <a:pt x="0" y="55346"/>
                  </a:lnTo>
                  <a:cubicBezTo>
                    <a:pt x="0" y="24779"/>
                    <a:pt x="24779" y="0"/>
                    <a:pt x="55346" y="0"/>
                  </a:cubicBezTo>
                  <a:close/>
                </a:path>
              </a:pathLst>
            </a:custGeom>
            <a:solidFill>
              <a:srgbClr val="13415A"/>
            </a:solidFill>
          </p:spPr>
        </p:sp>
        <p:sp>
          <p:nvSpPr>
            <p:cNvPr id="29" name="TextBox 9"/>
            <p:cNvSpPr txBox="1"/>
            <p:nvPr/>
          </p:nvSpPr>
          <p:spPr>
            <a:xfrm>
              <a:off x="0" y="-85725"/>
              <a:ext cx="1878928" cy="940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30" name="Group 7"/>
          <p:cNvGrpSpPr/>
          <p:nvPr/>
        </p:nvGrpSpPr>
        <p:grpSpPr>
          <a:xfrm>
            <a:off x="4412750" y="5216921"/>
            <a:ext cx="7672473" cy="1384613"/>
            <a:chOff x="0" y="0"/>
            <a:chExt cx="1878928" cy="855002"/>
          </a:xfrm>
        </p:grpSpPr>
        <p:sp>
          <p:nvSpPr>
            <p:cNvPr id="31" name="Freeform 8"/>
            <p:cNvSpPr/>
            <p:nvPr/>
          </p:nvSpPr>
          <p:spPr>
            <a:xfrm>
              <a:off x="0" y="0"/>
              <a:ext cx="1878928" cy="855002"/>
            </a:xfrm>
            <a:custGeom>
              <a:avLst/>
              <a:gdLst/>
              <a:ahLst/>
              <a:cxnLst/>
              <a:rect l="l" t="t" r="r" b="b"/>
              <a:pathLst>
                <a:path w="1878928" h="855002">
                  <a:moveTo>
                    <a:pt x="55346" y="0"/>
                  </a:moveTo>
                  <a:lnTo>
                    <a:pt x="1823582" y="0"/>
                  </a:lnTo>
                  <a:cubicBezTo>
                    <a:pt x="1854148" y="0"/>
                    <a:pt x="1878928" y="24779"/>
                    <a:pt x="1878928" y="55346"/>
                  </a:cubicBezTo>
                  <a:lnTo>
                    <a:pt x="1878928" y="799657"/>
                  </a:lnTo>
                  <a:cubicBezTo>
                    <a:pt x="1878928" y="830223"/>
                    <a:pt x="1854148" y="855002"/>
                    <a:pt x="1823582" y="855002"/>
                  </a:cubicBezTo>
                  <a:lnTo>
                    <a:pt x="55346" y="855002"/>
                  </a:lnTo>
                  <a:cubicBezTo>
                    <a:pt x="24779" y="855002"/>
                    <a:pt x="0" y="830223"/>
                    <a:pt x="0" y="799657"/>
                  </a:cubicBezTo>
                  <a:lnTo>
                    <a:pt x="0" y="55346"/>
                  </a:lnTo>
                  <a:cubicBezTo>
                    <a:pt x="0" y="24779"/>
                    <a:pt x="24779" y="0"/>
                    <a:pt x="55346" y="0"/>
                  </a:cubicBezTo>
                  <a:close/>
                </a:path>
              </a:pathLst>
            </a:custGeom>
            <a:solidFill>
              <a:srgbClr val="13415A"/>
            </a:solidFill>
          </p:spPr>
        </p:sp>
        <p:sp>
          <p:nvSpPr>
            <p:cNvPr id="32" name="TextBox 9"/>
            <p:cNvSpPr txBox="1"/>
            <p:nvPr/>
          </p:nvSpPr>
          <p:spPr>
            <a:xfrm>
              <a:off x="0" y="-85725"/>
              <a:ext cx="1878928" cy="940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33" name="Group 7"/>
          <p:cNvGrpSpPr/>
          <p:nvPr/>
        </p:nvGrpSpPr>
        <p:grpSpPr>
          <a:xfrm>
            <a:off x="4434521" y="6783673"/>
            <a:ext cx="7672473" cy="1384613"/>
            <a:chOff x="0" y="0"/>
            <a:chExt cx="1878928" cy="855002"/>
          </a:xfrm>
        </p:grpSpPr>
        <p:sp>
          <p:nvSpPr>
            <p:cNvPr id="34" name="Freeform 8"/>
            <p:cNvSpPr/>
            <p:nvPr/>
          </p:nvSpPr>
          <p:spPr>
            <a:xfrm>
              <a:off x="0" y="0"/>
              <a:ext cx="1878928" cy="855002"/>
            </a:xfrm>
            <a:custGeom>
              <a:avLst/>
              <a:gdLst/>
              <a:ahLst/>
              <a:cxnLst/>
              <a:rect l="l" t="t" r="r" b="b"/>
              <a:pathLst>
                <a:path w="1878928" h="855002">
                  <a:moveTo>
                    <a:pt x="55346" y="0"/>
                  </a:moveTo>
                  <a:lnTo>
                    <a:pt x="1823582" y="0"/>
                  </a:lnTo>
                  <a:cubicBezTo>
                    <a:pt x="1854148" y="0"/>
                    <a:pt x="1878928" y="24779"/>
                    <a:pt x="1878928" y="55346"/>
                  </a:cubicBezTo>
                  <a:lnTo>
                    <a:pt x="1878928" y="799657"/>
                  </a:lnTo>
                  <a:cubicBezTo>
                    <a:pt x="1878928" y="830223"/>
                    <a:pt x="1854148" y="855002"/>
                    <a:pt x="1823582" y="855002"/>
                  </a:cubicBezTo>
                  <a:lnTo>
                    <a:pt x="55346" y="855002"/>
                  </a:lnTo>
                  <a:cubicBezTo>
                    <a:pt x="24779" y="855002"/>
                    <a:pt x="0" y="830223"/>
                    <a:pt x="0" y="799657"/>
                  </a:cubicBezTo>
                  <a:lnTo>
                    <a:pt x="0" y="55346"/>
                  </a:lnTo>
                  <a:cubicBezTo>
                    <a:pt x="0" y="24779"/>
                    <a:pt x="24779" y="0"/>
                    <a:pt x="55346" y="0"/>
                  </a:cubicBezTo>
                  <a:close/>
                </a:path>
              </a:pathLst>
            </a:custGeom>
            <a:solidFill>
              <a:srgbClr val="13415A"/>
            </a:solidFill>
          </p:spPr>
        </p:sp>
        <p:sp>
          <p:nvSpPr>
            <p:cNvPr id="35" name="TextBox 9"/>
            <p:cNvSpPr txBox="1"/>
            <p:nvPr/>
          </p:nvSpPr>
          <p:spPr>
            <a:xfrm>
              <a:off x="0" y="-85725"/>
              <a:ext cx="1878928" cy="940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grpSp>
        <p:nvGrpSpPr>
          <p:cNvPr id="36" name="Group 7"/>
          <p:cNvGrpSpPr/>
          <p:nvPr/>
        </p:nvGrpSpPr>
        <p:grpSpPr>
          <a:xfrm>
            <a:off x="4434521" y="8442070"/>
            <a:ext cx="7672473" cy="1384613"/>
            <a:chOff x="0" y="0"/>
            <a:chExt cx="1878928" cy="855002"/>
          </a:xfrm>
        </p:grpSpPr>
        <p:sp>
          <p:nvSpPr>
            <p:cNvPr id="37" name="Freeform 8"/>
            <p:cNvSpPr/>
            <p:nvPr/>
          </p:nvSpPr>
          <p:spPr>
            <a:xfrm>
              <a:off x="0" y="0"/>
              <a:ext cx="1878928" cy="855002"/>
            </a:xfrm>
            <a:custGeom>
              <a:avLst/>
              <a:gdLst/>
              <a:ahLst/>
              <a:cxnLst/>
              <a:rect l="l" t="t" r="r" b="b"/>
              <a:pathLst>
                <a:path w="1878928" h="855002">
                  <a:moveTo>
                    <a:pt x="55346" y="0"/>
                  </a:moveTo>
                  <a:lnTo>
                    <a:pt x="1823582" y="0"/>
                  </a:lnTo>
                  <a:cubicBezTo>
                    <a:pt x="1854148" y="0"/>
                    <a:pt x="1878928" y="24779"/>
                    <a:pt x="1878928" y="55346"/>
                  </a:cubicBezTo>
                  <a:lnTo>
                    <a:pt x="1878928" y="799657"/>
                  </a:lnTo>
                  <a:cubicBezTo>
                    <a:pt x="1878928" y="830223"/>
                    <a:pt x="1854148" y="855002"/>
                    <a:pt x="1823582" y="855002"/>
                  </a:cubicBezTo>
                  <a:lnTo>
                    <a:pt x="55346" y="855002"/>
                  </a:lnTo>
                  <a:cubicBezTo>
                    <a:pt x="24779" y="855002"/>
                    <a:pt x="0" y="830223"/>
                    <a:pt x="0" y="799657"/>
                  </a:cubicBezTo>
                  <a:lnTo>
                    <a:pt x="0" y="55346"/>
                  </a:lnTo>
                  <a:cubicBezTo>
                    <a:pt x="0" y="24779"/>
                    <a:pt x="24779" y="0"/>
                    <a:pt x="55346" y="0"/>
                  </a:cubicBezTo>
                  <a:close/>
                </a:path>
              </a:pathLst>
            </a:custGeom>
            <a:solidFill>
              <a:srgbClr val="13415A"/>
            </a:solidFill>
          </p:spPr>
        </p:sp>
        <p:sp>
          <p:nvSpPr>
            <p:cNvPr id="38" name="TextBox 9"/>
            <p:cNvSpPr txBox="1"/>
            <p:nvPr/>
          </p:nvSpPr>
          <p:spPr>
            <a:xfrm>
              <a:off x="0" y="-85725"/>
              <a:ext cx="1878928" cy="940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39" name="TextBox 10"/>
          <p:cNvSpPr txBox="1"/>
          <p:nvPr/>
        </p:nvSpPr>
        <p:spPr>
          <a:xfrm>
            <a:off x="4745742" y="3866362"/>
            <a:ext cx="683665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</a:t>
            </a:r>
            <a:r>
              <a:rPr lang="en-US" sz="4000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TINJAUAN PUSTAKA</a:t>
            </a:r>
            <a:endParaRPr lang="en-US" sz="4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0" name="TextBox 10"/>
          <p:cNvSpPr txBox="1"/>
          <p:nvPr/>
        </p:nvSpPr>
        <p:spPr>
          <a:xfrm>
            <a:off x="4745742" y="5414686"/>
            <a:ext cx="6379458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  <a:r>
              <a:rPr lang="en-US" sz="4000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METODE PENELITIAN</a:t>
            </a:r>
            <a:endParaRPr lang="en-US" sz="4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1" name="TextBox 10"/>
          <p:cNvSpPr txBox="1"/>
          <p:nvPr/>
        </p:nvSpPr>
        <p:spPr>
          <a:xfrm>
            <a:off x="4734856" y="6970931"/>
            <a:ext cx="7152344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HASIL DAN PEMBAHASAN</a:t>
            </a:r>
            <a:endParaRPr lang="en-US" sz="4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2" name="TextBox 10"/>
          <p:cNvSpPr txBox="1"/>
          <p:nvPr/>
        </p:nvSpPr>
        <p:spPr>
          <a:xfrm>
            <a:off x="4767299" y="8662129"/>
            <a:ext cx="4602732" cy="8056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4000" dirty="0" smtClean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KESIMPULAN</a:t>
            </a:r>
            <a:endParaRPr lang="en-US" sz="4000" dirty="0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746" y="4521889"/>
            <a:ext cx="1377508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HASIL &amp; PEMBAHASAN</a:t>
            </a:r>
            <a:endParaRPr lang="en-US" sz="9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31676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2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58000" y="690825"/>
            <a:ext cx="635013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EKSPLORASI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Jumlah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012C017C-A0CE-B581-7BB7-9CBAC910DEED}"/>
              </a:ext>
            </a:extLst>
          </p:cNvPr>
          <p:cNvSpPr txBox="1"/>
          <p:nvPr/>
        </p:nvSpPr>
        <p:spPr>
          <a:xfrm>
            <a:off x="5359539" y="6829107"/>
            <a:ext cx="784860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Variabel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Curah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156 Data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Kosong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yang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berasal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dari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label TTU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yaitu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terjadi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kesalahan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terhadap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alat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pengukuran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Sehingga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dilakukan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penanganan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menggunakan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Interpolasi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Linear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  <a:endParaRPr lang="en-US" sz="2143" dirty="0">
              <a:solidFill>
                <a:schemeClr val="tx2">
                  <a:lumMod val="75000"/>
                </a:schemeClr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-2654842" y="6381814"/>
            <a:ext cx="3477044" cy="1316577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812998"/>
              </p:ext>
            </p:extLst>
          </p:nvPr>
        </p:nvGraphicFramePr>
        <p:xfrm>
          <a:off x="5029200" y="3796674"/>
          <a:ext cx="9041970" cy="2490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13990">
                  <a:extLst>
                    <a:ext uri="{9D8B030D-6E8A-4147-A177-3AD203B41FA5}">
                      <a16:colId xmlns:a16="http://schemas.microsoft.com/office/drawing/2014/main" val="2201798001"/>
                    </a:ext>
                  </a:extLst>
                </a:gridCol>
                <a:gridCol w="3013990">
                  <a:extLst>
                    <a:ext uri="{9D8B030D-6E8A-4147-A177-3AD203B41FA5}">
                      <a16:colId xmlns:a16="http://schemas.microsoft.com/office/drawing/2014/main" val="902148684"/>
                    </a:ext>
                  </a:extLst>
                </a:gridCol>
                <a:gridCol w="3013990">
                  <a:extLst>
                    <a:ext uri="{9D8B030D-6E8A-4147-A177-3AD203B41FA5}">
                      <a16:colId xmlns:a16="http://schemas.microsoft.com/office/drawing/2014/main" val="3395295706"/>
                    </a:ext>
                  </a:extLst>
                </a:gridCol>
              </a:tblGrid>
              <a:tr h="436555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Atribut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Jumlah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Data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Total Data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Keseluruhan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5380940"/>
                  </a:ext>
                </a:extLst>
              </a:tr>
              <a:tr h="3715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Curah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Hujan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2521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06481606"/>
                  </a:ext>
                </a:extLst>
              </a:tr>
              <a:tr h="481537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Temperatur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rata-rata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5601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Kelembapan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rata-rata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32002"/>
                  </a:ext>
                </a:extLst>
              </a:tr>
              <a:tr h="3715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Kecepatan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angina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783897"/>
                  </a:ext>
                </a:extLst>
              </a:tr>
              <a:tr h="37157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Arah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angin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2677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2670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324600" y="3083784"/>
            <a:ext cx="5410200" cy="535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4.1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informasi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data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penelitian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21448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5" y="3504621"/>
            <a:ext cx="3477044" cy="2096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38950" y="331622"/>
            <a:ext cx="635013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EKSPLORASI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47" y="1267777"/>
            <a:ext cx="4241954" cy="23976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213" y="4072712"/>
            <a:ext cx="4345774" cy="24563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147" y="1290582"/>
            <a:ext cx="4298569" cy="24296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897" y="4072712"/>
            <a:ext cx="4298569" cy="24296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62" y="7123022"/>
            <a:ext cx="4359875" cy="2464277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5727624" y="3389417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(a) 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1507589" y="3419513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(b)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Kelembapan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5774981" y="6282082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(c)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Temperatur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1240319" y="6246485"/>
            <a:ext cx="305611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(d)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Kecepatan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8981264" y="9524533"/>
            <a:ext cx="206550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(e)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Arah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-2719352" y="2288207"/>
            <a:ext cx="4049337" cy="900491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Jumlah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-1982311" y="6311259"/>
            <a:ext cx="3312296" cy="1249696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Curah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Hujan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037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155731" y="3733221"/>
            <a:ext cx="3312296" cy="20198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Curah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Hujan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52779" y="232727"/>
            <a:ext cx="635013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EKSPLORASI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41" y="1406809"/>
            <a:ext cx="4215959" cy="23829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80" y="1406809"/>
            <a:ext cx="4204424" cy="2376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41" y="4351372"/>
            <a:ext cx="4221725" cy="23861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60" y="4360516"/>
            <a:ext cx="4293021" cy="24300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441" y="7223962"/>
            <a:ext cx="4207831" cy="23783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068" y="7141743"/>
            <a:ext cx="4473550" cy="2528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618" y="2475423"/>
            <a:ext cx="4450669" cy="25155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7755" y="5547666"/>
            <a:ext cx="4303582" cy="2432459"/>
          </a:xfrm>
          <a:prstGeom prst="rect">
            <a:avLst/>
          </a:prstGeom>
        </p:spPr>
      </p:pic>
      <p:sp>
        <p:nvSpPr>
          <p:cNvPr id="22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5340997" y="3537961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2017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5297400" y="6496658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2019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9928935" y="3545942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2018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9977170" y="6461124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2020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6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4517752" y="4772709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2023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5245320" y="9394567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2021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9870526" y="9394567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2022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4551351" y="7754929"/>
            <a:ext cx="2438400" cy="540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2024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-2713752" y="2180651"/>
            <a:ext cx="3477044" cy="1130235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-3276600" y="6647541"/>
            <a:ext cx="4049337" cy="1379572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Handling Missing Values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46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155731" y="3733221"/>
            <a:ext cx="3312296" cy="20198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Curah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Hujan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3498797" y="2000639"/>
            <a:ext cx="4049337" cy="11816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Jumlah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52779" y="232727"/>
            <a:ext cx="635013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EKSPLORASI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87" y="1205755"/>
            <a:ext cx="8551633" cy="483353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2"/>
          <a:srcRect l="5230" t="5439" r="6362"/>
          <a:stretch/>
        </p:blipFill>
        <p:spPr>
          <a:xfrm>
            <a:off x="6852779" y="6286500"/>
            <a:ext cx="5562600" cy="3481226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-3276600" y="6647541"/>
            <a:ext cx="4049337" cy="1379572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Handling Missing Values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5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3" name="Rounded Rectangle 12"/>
          <p:cNvSpPr/>
          <p:nvPr/>
        </p:nvSpPr>
        <p:spPr>
          <a:xfrm>
            <a:off x="471952" y="4313272"/>
            <a:ext cx="4049337" cy="2514600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Handling Missing Values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58000" y="690825"/>
            <a:ext cx="635013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EKSPLORASI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2286000" y="2933700"/>
            <a:ext cx="3312296" cy="1123596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Visualisasi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Curah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Hujan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3023041" y="7178502"/>
            <a:ext cx="4049337" cy="1039778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Normalisasi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68" y="1835726"/>
            <a:ext cx="10075984" cy="4992146"/>
          </a:xfrm>
          <a:prstGeom prst="rect">
            <a:avLst/>
          </a:prstGeom>
        </p:spPr>
      </p:pic>
      <p:sp>
        <p:nvSpPr>
          <p:cNvPr id="18" name="TextBox 25">
            <a:extLst>
              <a:ext uri="{FF2B5EF4-FFF2-40B4-BE49-F238E27FC236}">
                <a16:creationId xmlns:a16="http://schemas.microsoft.com/office/drawing/2014/main" id="{012C017C-A0CE-B581-7BB7-9CBAC910DEED}"/>
              </a:ext>
            </a:extLst>
          </p:cNvPr>
          <p:cNvSpPr txBox="1"/>
          <p:nvPr/>
        </p:nvSpPr>
        <p:spPr>
          <a:xfrm>
            <a:off x="5748871" y="7036619"/>
            <a:ext cx="9804262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 b="1" i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Handling missing </a:t>
            </a:r>
            <a:r>
              <a:rPr lang="en-US" sz="2143" b="1" i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values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hanya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dilakukan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oleh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variabel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pada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nilai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hilang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karena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kesalahan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alat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pengukuran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(TTU)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sementara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data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bernilai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0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tetap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digunakan</a:t>
            </a:r>
            <a:r>
              <a:rPr lang="en-US" sz="2143" b="1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karena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merupakan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bagian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dari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b="1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pola</a:t>
            </a:r>
            <a:r>
              <a:rPr lang="en-US" sz="2143" b="1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yang </a:t>
            </a:r>
            <a:r>
              <a:rPr lang="en-US" sz="2143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artinya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tidak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terjadi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atau</a:t>
            </a:r>
            <a:r>
              <a:rPr lang="en-US" sz="2143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musim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143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kemarau</a:t>
            </a:r>
            <a:r>
              <a:rPr lang="en-US" sz="2143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4479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Normalisasi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828233" y="150110"/>
            <a:ext cx="8001000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i="1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PRE-PROCESSING</a:t>
            </a: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3498796" y="2088448"/>
            <a:ext cx="4049337" cy="1161471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Handling Missing Values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3498796" y="6465356"/>
            <a:ext cx="4049337" cy="964498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Data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Spliting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550" y="933142"/>
            <a:ext cx="4847713" cy="27400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41" y="963284"/>
            <a:ext cx="4811892" cy="27197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631" y="4229257"/>
            <a:ext cx="4863478" cy="27489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783" y="4246859"/>
            <a:ext cx="4904143" cy="27719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20" y="7085357"/>
            <a:ext cx="5139667" cy="2905029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394050" y="3504621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(a) Curah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2080654" y="3504621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(b)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Kelembapan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629400" y="6651166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(c)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Temperatur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1872863" y="6703055"/>
            <a:ext cx="305611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(d)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Kecepatan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9516598" y="9677672"/>
            <a:ext cx="206550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(e)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Arah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0117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Data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Spliting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096000" y="50284"/>
            <a:ext cx="8001000" cy="826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i="1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PRE-PROCESSING</a:t>
            </a: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DATA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2730916" y="2256991"/>
            <a:ext cx="4049337" cy="1047106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Normalisasi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67" y="4016419"/>
            <a:ext cx="4903120" cy="27713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105619"/>
            <a:ext cx="4861211" cy="27476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27" y="4103859"/>
            <a:ext cx="4748418" cy="26838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44" y="6950295"/>
            <a:ext cx="4731608" cy="2674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459" y="7001805"/>
            <a:ext cx="4972206" cy="28103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67370" y="1390988"/>
            <a:ext cx="7636921" cy="2373055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-3487910" y="6459851"/>
            <a:ext cx="4049337" cy="970003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Arsitektur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LSTM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3558994" y="9652062"/>
            <a:ext cx="2065509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(e)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Arah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7758498" y="9589952"/>
            <a:ext cx="305611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(d)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Kecepatan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Angin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2835219" y="9526247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(c)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Temperatur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1779592" y="6539520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(b)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Kelembapan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242596" y="6539519"/>
            <a:ext cx="24384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(a) Curah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22118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Arsitektur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LSTM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255940" y="362094"/>
            <a:ext cx="63170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PEMODELAN LSTM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-2730916" y="2288207"/>
            <a:ext cx="4049337" cy="913288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Data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Spliting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-2881854" y="6667501"/>
            <a:ext cx="4049337" cy="1295400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Training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963727"/>
              </p:ext>
            </p:extLst>
          </p:nvPr>
        </p:nvGraphicFramePr>
        <p:xfrm>
          <a:off x="4734118" y="2742791"/>
          <a:ext cx="6495109" cy="521135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795546">
                  <a:extLst>
                    <a:ext uri="{9D8B030D-6E8A-4147-A177-3AD203B41FA5}">
                      <a16:colId xmlns:a16="http://schemas.microsoft.com/office/drawing/2014/main" val="2241998821"/>
                    </a:ext>
                  </a:extLst>
                </a:gridCol>
                <a:gridCol w="3699563">
                  <a:extLst>
                    <a:ext uri="{9D8B030D-6E8A-4147-A177-3AD203B41FA5}">
                      <a16:colId xmlns:a16="http://schemas.microsoft.com/office/drawing/2014/main" val="368265154"/>
                    </a:ext>
                  </a:extLst>
                </a:gridCol>
              </a:tblGrid>
              <a:tr h="423731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Hyperparameter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Berdasarkan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4328832"/>
                  </a:ext>
                </a:extLst>
              </a:tr>
              <a:tr h="795164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LSTM Unit (16,32,64)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Penelitian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terdahulu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[31],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karakteristik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data,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Percobaan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4949652"/>
                  </a:ext>
                </a:extLst>
              </a:tr>
              <a:tr h="86745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Batch Size (16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32)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Penelitian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terdahulu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[35],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karakteristik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data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233861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Sequence (6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12)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Karakteristik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data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9427305"/>
                  </a:ext>
                </a:extLst>
              </a:tr>
              <a:tr h="65058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Dropout (0.2)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Penelitian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terdahulu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[34]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3344818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Learnig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rate (0.001)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Penelitian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terdahulu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[9][35]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6791133"/>
                  </a:ext>
                </a:extLst>
              </a:tr>
              <a:tr h="57830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Optimizer</a:t>
                      </a:r>
                      <a:r>
                        <a:rPr lang="en-US" baseline="0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(Adam)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Penelitian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</a:t>
                      </a:r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terdahulu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[33]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5181075"/>
                  </a:ext>
                </a:extLst>
              </a:tr>
              <a:tr h="739518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Epoch (100)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Percobaan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80644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452589"/>
              </p:ext>
            </p:extLst>
          </p:nvPr>
        </p:nvGraphicFramePr>
        <p:xfrm>
          <a:off x="12156996" y="3844612"/>
          <a:ext cx="5626548" cy="2950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5516">
                  <a:extLst>
                    <a:ext uri="{9D8B030D-6E8A-4147-A177-3AD203B41FA5}">
                      <a16:colId xmlns:a16="http://schemas.microsoft.com/office/drawing/2014/main" val="638876180"/>
                    </a:ext>
                  </a:extLst>
                </a:gridCol>
                <a:gridCol w="1875516">
                  <a:extLst>
                    <a:ext uri="{9D8B030D-6E8A-4147-A177-3AD203B41FA5}">
                      <a16:colId xmlns:a16="http://schemas.microsoft.com/office/drawing/2014/main" val="4185640095"/>
                    </a:ext>
                  </a:extLst>
                </a:gridCol>
                <a:gridCol w="1875516">
                  <a:extLst>
                    <a:ext uri="{9D8B030D-6E8A-4147-A177-3AD203B41FA5}">
                      <a16:colId xmlns:a16="http://schemas.microsoft.com/office/drawing/2014/main" val="2661121010"/>
                    </a:ext>
                  </a:extLst>
                </a:gridCol>
              </a:tblGrid>
              <a:tr h="629416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Layer(Type)</a:t>
                      </a:r>
                      <a:endParaRPr lang="en-US" b="1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Output Shape</a:t>
                      </a:r>
                      <a:endParaRPr lang="en-US" b="1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Parameter</a:t>
                      </a:r>
                      <a:endParaRPr lang="en-US" b="1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9588049"/>
                  </a:ext>
                </a:extLst>
              </a:tr>
              <a:tr h="58026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LSTM 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Layer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1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None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, 12, 64)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17.920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282072"/>
                  </a:ext>
                </a:extLst>
              </a:tr>
              <a:tr h="58026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Dropout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None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,12,64)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0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15563162"/>
                  </a:ext>
                </a:extLst>
              </a:tr>
              <a:tr h="58026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LSTM 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Layer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 2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None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, 64)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33.024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9680245"/>
                  </a:ext>
                </a:extLst>
              </a:tr>
              <a:tr h="580261">
                <a:tc>
                  <a:txBody>
                    <a:bodyPr/>
                    <a:lstStyle/>
                    <a:p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Dense</a:t>
                      </a:r>
                      <a:endParaRPr lang="en-US" i="1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(</a:t>
                      </a:r>
                      <a:r>
                        <a:rPr lang="en-US" i="1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None</a:t>
                      </a:r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,1)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13415A"/>
                          </a:solidFill>
                          <a:latin typeface="Montserrat Classic Bold" panose="020B0604020202020204" charset="0"/>
                        </a:rPr>
                        <a:t>65</a:t>
                      </a:r>
                      <a:endParaRPr lang="en-US" dirty="0">
                        <a:solidFill>
                          <a:srgbClr val="13415A"/>
                        </a:solidFill>
                        <a:latin typeface="Montserrat Classic Bold" panose="020B060402020202020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4601034"/>
                  </a:ext>
                </a:extLst>
              </a:tr>
            </a:tbl>
          </a:graphicData>
        </a:graphic>
      </p:graphicFrame>
      <p:sp>
        <p:nvSpPr>
          <p:cNvPr id="18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2684270" y="3138652"/>
            <a:ext cx="4572000" cy="654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</a:pP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4.4 Detail </a:t>
            </a:r>
            <a:r>
              <a:rPr lang="en-US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arsitektur</a:t>
            </a:r>
            <a:r>
              <a:rPr lang="en-US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model LSTM </a:t>
            </a:r>
            <a:endParaRPr lang="en-US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354008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Training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255940" y="362094"/>
            <a:ext cx="63170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PEMODELAN LSTM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3048000" y="1801765"/>
            <a:ext cx="4049337" cy="1448154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Arsitektur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LSTM</a:t>
            </a:r>
            <a:endParaRPr lang="en-US" sz="3600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3048000" y="6381210"/>
            <a:ext cx="4049337" cy="1414040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Testing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/>
          <a:srcRect t="9121"/>
          <a:stretch/>
        </p:blipFill>
        <p:spPr>
          <a:xfrm>
            <a:off x="4513101" y="2732421"/>
            <a:ext cx="6714361" cy="49265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4428215" y="2086145"/>
            <a:ext cx="67992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4.5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Hasil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Pengujian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Dari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Berbagai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Variasi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Hyperparameter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Pada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Proses Training</a:t>
            </a:r>
            <a:endParaRPr lang="en-US" sz="1600" dirty="0">
              <a:solidFill>
                <a:srgbClr val="13415A"/>
              </a:solidFill>
              <a:latin typeface="Montserrat Classic" panose="020B0604020202020204" charset="0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626191" y="2244642"/>
            <a:ext cx="5983607" cy="5414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Penggunaan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 Bold"/>
              </a:rPr>
              <a:t>Sequence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panjang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(12)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umumnya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menghasilkan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RMSE train 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rendah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,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dibandingkan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Sequence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pendek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6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).</a:t>
            </a:r>
            <a:endParaRPr lang="en-US" b="1" dirty="0" smtClean="0">
              <a:solidFill>
                <a:srgbClr val="13415A"/>
              </a:solidFill>
              <a:latin typeface="Montserrat Classic" panose="020B0604020202020204" charset="0"/>
              <a:ea typeface="Nunito Bold"/>
              <a:cs typeface="Nunito Bold"/>
              <a:sym typeface="Nunito Bold"/>
            </a:endParaRPr>
          </a:p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 Bold"/>
              </a:rPr>
              <a:t>Batch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 Bold"/>
              </a:rPr>
              <a:t>size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tidak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menunjukkan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perbedaan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performa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yang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signifikan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,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namun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Batch size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besar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(32)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konsisten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dalam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menjaga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keseimbangan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antara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train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validasi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..</a:t>
            </a:r>
            <a:endParaRPr lang="en-US" dirty="0">
              <a:solidFill>
                <a:srgbClr val="13415A"/>
              </a:solidFill>
              <a:latin typeface="Montserrat Classic" panose="020B0604020202020204" charset="0"/>
              <a:ea typeface="Nunito"/>
              <a:cs typeface="Nunito"/>
              <a:sym typeface="Nunito"/>
            </a:endParaRPr>
          </a:p>
          <a:p>
            <a:pPr algn="just">
              <a:lnSpc>
                <a:spcPts val="839"/>
              </a:lnSpc>
            </a:pPr>
            <a:endParaRPr lang="en-US" dirty="0">
              <a:solidFill>
                <a:srgbClr val="13415A"/>
              </a:solidFill>
              <a:latin typeface="Montserrat Classic" panose="020B0604020202020204" charset="0"/>
              <a:ea typeface="Nunito"/>
              <a:cs typeface="Nunito"/>
              <a:sym typeface="Nunito"/>
            </a:endParaRPr>
          </a:p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 Bold"/>
              </a:rPr>
              <a:t>Unit LSTM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besar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(64)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memberikan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hasil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penurunan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nilai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RMSE training,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dibandingkan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dengan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Unit LSTM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kecil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(16 &amp; 32). </a:t>
            </a:r>
            <a:endParaRPr lang="en-US" b="1" dirty="0">
              <a:solidFill>
                <a:srgbClr val="13415A"/>
              </a:solidFill>
              <a:latin typeface="Montserrat Classic" panose="020B0604020202020204" charset="0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46378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5523" y="4482240"/>
            <a:ext cx="107969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PENDAHULUAN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Testing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255940" y="362094"/>
            <a:ext cx="63170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PEMODELAN LSTM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3020455" y="6459851"/>
            <a:ext cx="4049337" cy="141526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Prediksi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Test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2996297" y="2056467"/>
            <a:ext cx="4049337" cy="118800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Training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1"/>
          <a:srcRect t="5233"/>
          <a:stretch/>
        </p:blipFill>
        <p:spPr>
          <a:xfrm>
            <a:off x="4428215" y="2650471"/>
            <a:ext cx="6838066" cy="44656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644373" y="2301282"/>
            <a:ext cx="5983607" cy="5311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Penggunaan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 Bold"/>
              </a:rPr>
              <a:t>Sequence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panjang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(12)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umumnya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menghasilkan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RMSE test 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rendah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,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dibandingkan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Sequence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yang </a:t>
            </a:r>
            <a:r>
              <a:rPr lang="en-US" b="1" dirty="0" err="1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pendek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6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).</a:t>
            </a:r>
            <a:endParaRPr lang="en-US" b="1" dirty="0" smtClean="0">
              <a:solidFill>
                <a:srgbClr val="13415A"/>
              </a:solidFill>
              <a:latin typeface="Montserrat Classic" panose="020B0604020202020204" charset="0"/>
              <a:ea typeface="Nunito Bold"/>
              <a:cs typeface="Nunito Bold"/>
              <a:sym typeface="Nunito Bold"/>
            </a:endParaRPr>
          </a:p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 Bold"/>
              </a:rPr>
              <a:t>Batch </a:t>
            </a:r>
            <a:r>
              <a:rPr lang="en-US" b="1" dirty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 Bold"/>
              </a:rPr>
              <a:t>size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tidak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menunjukkan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perbedaan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performa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 yang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signifikan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,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 Bold"/>
                <a:cs typeface="Nunito Bold"/>
                <a:sym typeface="Nunito"/>
              </a:rPr>
              <a:t>namun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Batch size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kecil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(16)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sedikit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stabil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pada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Unit LSTM yang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lebih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besar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(64). </a:t>
            </a:r>
            <a:endParaRPr lang="en-US" dirty="0">
              <a:solidFill>
                <a:srgbClr val="13415A"/>
              </a:solidFill>
              <a:latin typeface="Montserrat Classic" panose="020B0604020202020204" charset="0"/>
              <a:ea typeface="Nunito"/>
              <a:cs typeface="Nunito"/>
              <a:sym typeface="Nunito"/>
            </a:endParaRPr>
          </a:p>
          <a:p>
            <a:pPr marL="571315" lvl="1" indent="-285657" algn="just">
              <a:lnSpc>
                <a:spcPts val="3704"/>
              </a:lnSpc>
              <a:buFont typeface="Arial"/>
              <a:buChar char="•"/>
            </a:pPr>
            <a:r>
              <a:rPr lang="en-US" b="1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 Bold"/>
              </a:rPr>
              <a:t>Peningkatan</a:t>
            </a:r>
            <a:r>
              <a:rPr lang="en-US" b="1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 Bold"/>
              </a:rPr>
              <a:t> Unit LSTM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dari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16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menjadi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32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dan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64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menunjukkan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penurunan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</a:t>
            </a:r>
            <a:r>
              <a:rPr lang="en-US" dirty="0" err="1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nilai</a:t>
            </a:r>
            <a:r>
              <a:rPr lang="en-US" dirty="0" smtClean="0">
                <a:solidFill>
                  <a:srgbClr val="13415A"/>
                </a:solidFill>
                <a:latin typeface="Montserrat Classic" panose="020B0604020202020204" charset="0"/>
                <a:ea typeface="Nunito"/>
                <a:cs typeface="Nunito"/>
                <a:sym typeface="Nunito"/>
              </a:rPr>
              <a:t> RMSE testing. </a:t>
            </a:r>
            <a:endParaRPr lang="en-US" dirty="0">
              <a:solidFill>
                <a:srgbClr val="13415A"/>
              </a:solidFill>
              <a:latin typeface="Montserrat Classic" panose="020B0604020202020204" charset="0"/>
              <a:ea typeface="Nunito"/>
              <a:cs typeface="Nunito"/>
              <a:sym typeface="Nunit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4428215" y="2086145"/>
            <a:ext cx="6799247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Tabel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4.6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Hasil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Pengujian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Dari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Berbagai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Variasi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Hyperparameter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Pada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Proses Testing</a:t>
            </a:r>
            <a:endParaRPr lang="en-US" sz="1600" dirty="0">
              <a:solidFill>
                <a:srgbClr val="13415A"/>
              </a:solidFill>
              <a:latin typeface="Montserrat Classic" panose="020B0604020202020204" charset="0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761176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399732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Prediksi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Test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4812703" y="331622"/>
            <a:ext cx="120320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ANALISIS PREDIKSI MODEL TERBAIK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733" y="1299334"/>
            <a:ext cx="6016030" cy="31144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40" y="4918850"/>
            <a:ext cx="9358175" cy="464366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-3048000" y="6443523"/>
            <a:ext cx="4049337" cy="123853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Peramalan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Kedepan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3063240" y="2056467"/>
            <a:ext cx="4049337" cy="1177123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Hasil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Pengujian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i="1" dirty="0" smtClean="0">
                <a:solidFill>
                  <a:srgbClr val="13415A"/>
                </a:solidFill>
                <a:latin typeface="Montserrat Classic Bold" panose="020B0604020202020204" charset="0"/>
              </a:rPr>
              <a:t>Testing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10696722" y="4460906"/>
            <a:ext cx="628005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Grafik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Loss </a:t>
            </a:r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dan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Validation Loss Model LSTM 10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6292948" y="9490855"/>
            <a:ext cx="5029200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Prediksi</a:t>
            </a:r>
            <a:r>
              <a:rPr lang="en-US" sz="2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Data Test Model LSTM 10</a:t>
            </a:r>
            <a:endParaRPr lang="en-US" sz="2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4567995" y="2513976"/>
            <a:ext cx="601118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Model LSTM 10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dengan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64 Unit LSTM, 16 batch size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dan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panjang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sequence 12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dengan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nilai</a:t>
            </a:r>
            <a:r>
              <a:rPr lang="en-US" sz="1600" dirty="0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RMSE </a:t>
            </a:r>
            <a:r>
              <a:rPr lang="en-US" sz="1600" dirty="0" err="1" smtClean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terendah</a:t>
            </a:r>
            <a:r>
              <a:rPr lang="en-US" sz="1600" dirty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, RMSE train sebesar0.0783 </a:t>
            </a:r>
            <a:r>
              <a:rPr lang="en-US" sz="1600" dirty="0" err="1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dan</a:t>
            </a:r>
            <a:r>
              <a:rPr lang="en-US" sz="1600" dirty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1600" dirty="0" err="1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nilai</a:t>
            </a:r>
            <a:r>
              <a:rPr lang="en-US" sz="1600" dirty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RMSE test </a:t>
            </a:r>
            <a:r>
              <a:rPr lang="en-US" sz="1600" dirty="0" err="1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sebesar</a:t>
            </a:r>
            <a:r>
              <a:rPr lang="en-US" sz="1600" dirty="0">
                <a:solidFill>
                  <a:srgbClr val="13415A"/>
                </a:solidFill>
                <a:latin typeface="Montserrat Classic" panose="020B0604020202020204" charset="0"/>
                <a:ea typeface="Montserrat Classic Bold"/>
                <a:cs typeface="Montserrat Classic Bold"/>
                <a:sym typeface="Montserrat Classic Bold"/>
              </a:rPr>
              <a:t> 0.0825.</a:t>
            </a:r>
          </a:p>
        </p:txBody>
      </p:sp>
    </p:spTree>
    <p:extLst>
      <p:ext uri="{BB962C8B-B14F-4D97-AF65-F5344CB8AC3E}">
        <p14:creationId xmlns:p14="http://schemas.microsoft.com/office/powerpoint/2010/main" val="88099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533395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269104" y="3504621"/>
            <a:ext cx="4049337" cy="2477079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Peramalan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</a:t>
            </a:r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Kedepan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99771A72-281A-A897-28D7-C968886B2F85}"/>
              </a:ext>
            </a:extLst>
          </p:cNvPr>
          <p:cNvSpPr txBox="1"/>
          <p:nvPr/>
        </p:nvSpPr>
        <p:spPr>
          <a:xfrm>
            <a:off x="6255940" y="362094"/>
            <a:ext cx="6317060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5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PEMODELAN LSTM</a:t>
            </a:r>
            <a:endParaRPr lang="en-US" sz="5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852903"/>
            <a:ext cx="10058400" cy="499113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-3017533" y="2056467"/>
            <a:ext cx="4049337" cy="1193452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>
                <a:solidFill>
                  <a:srgbClr val="13415A"/>
                </a:solidFill>
                <a:latin typeface="Montserrat Classic Bold" panose="020B0604020202020204" charset="0"/>
              </a:rPr>
              <a:t>Prediksi</a:t>
            </a:r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 Data Test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4" name="TextBox 15">
            <a:extLst>
              <a:ext uri="{FF2B5EF4-FFF2-40B4-BE49-F238E27FC236}">
                <a16:creationId xmlns:a16="http://schemas.microsoft.com/office/drawing/2014/main" id="{7D80E9C1-C9B5-4BDA-4958-CBF579C474B5}"/>
              </a:ext>
            </a:extLst>
          </p:cNvPr>
          <p:cNvSpPr txBox="1"/>
          <p:nvPr/>
        </p:nvSpPr>
        <p:spPr>
          <a:xfrm>
            <a:off x="7353300" y="8031321"/>
            <a:ext cx="6019800" cy="3539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3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Peramalan</a:t>
            </a:r>
            <a:r>
              <a:rPr lang="en-US" sz="23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Curah </a:t>
            </a:r>
            <a:r>
              <a:rPr lang="en-US" sz="23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Hujan</a:t>
            </a:r>
            <a:r>
              <a:rPr lang="en-US" sz="23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2 Hari </a:t>
            </a:r>
            <a:r>
              <a:rPr lang="en-US" sz="2300" dirty="0" err="1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Kedepan</a:t>
            </a:r>
            <a:endParaRPr lang="en-US" sz="23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  <p:extLst>
      <p:ext uri="{BB962C8B-B14F-4D97-AF65-F5344CB8AC3E}">
        <p14:creationId xmlns:p14="http://schemas.microsoft.com/office/powerpoint/2010/main" val="1360740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7746" y="4521889"/>
            <a:ext cx="1377508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KESIMPULAN</a:t>
            </a:r>
            <a:endParaRPr lang="en-US" sz="90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031041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6284008">
            <a:off x="126092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11685794" y="-2224424"/>
            <a:ext cx="8039477" cy="5112093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461" b="-461"/>
              </a:stretch>
            </a:blipFill>
          </p:spPr>
        </p:sp>
      </p:grpSp>
      <p:sp>
        <p:nvSpPr>
          <p:cNvPr id="12" name="Rounded Rectangle 11"/>
          <p:cNvSpPr/>
          <p:nvPr/>
        </p:nvSpPr>
        <p:spPr>
          <a:xfrm>
            <a:off x="4766292" y="817927"/>
            <a:ext cx="6062441" cy="940857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KESIMPULAN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766291" y="5084024"/>
            <a:ext cx="6062441" cy="940857"/>
          </a:xfrm>
          <a:prstGeom prst="roundRect">
            <a:avLst/>
          </a:prstGeom>
          <a:solidFill>
            <a:srgbClr val="B6C6DB"/>
          </a:solidFill>
          <a:ln w="57150">
            <a:solidFill>
              <a:srgbClr val="1341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13415A"/>
                </a:solidFill>
                <a:latin typeface="Montserrat Classic Bold" panose="020B0604020202020204" charset="0"/>
              </a:rPr>
              <a:t>SARAN</a:t>
            </a:r>
            <a:endParaRPr lang="en-US" sz="3600" i="1" dirty="0">
              <a:solidFill>
                <a:srgbClr val="13415A"/>
              </a:solidFill>
              <a:latin typeface="Montserrat Classic Bold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0" y="2155021"/>
            <a:ext cx="102869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13415A"/>
                </a:solidFill>
                <a:latin typeface="Montserrat Classic "/>
              </a:rPr>
              <a:t>Model 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LSTM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mampu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mempelajari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pola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curah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hujan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harian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dari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data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historis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dengan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smtClean="0">
                <a:solidFill>
                  <a:srgbClr val="13415A"/>
                </a:solidFill>
                <a:latin typeface="Montserrat Classic "/>
              </a:rPr>
              <a:t>Model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terbaik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yang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dihasilkan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 err="1">
                <a:solidFill>
                  <a:srgbClr val="13415A"/>
                </a:solidFill>
                <a:latin typeface="Montserrat Classic "/>
              </a:rPr>
              <a:t>yaitu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Model LSTM 10 </a:t>
            </a:r>
            <a:r>
              <a:rPr lang="en-US" sz="2400" b="1" dirty="0" err="1">
                <a:solidFill>
                  <a:srgbClr val="13415A"/>
                </a:solidFill>
                <a:latin typeface="Montserrat Classic "/>
              </a:rPr>
              <a:t>dengan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 err="1">
                <a:solidFill>
                  <a:srgbClr val="13415A"/>
                </a:solidFill>
                <a:latin typeface="Montserrat Classic "/>
              </a:rPr>
              <a:t>variasi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64 unit LSTM, 16 batch size </a:t>
            </a:r>
            <a:r>
              <a:rPr lang="en-US" sz="2400" b="1" dirty="0" err="1">
                <a:solidFill>
                  <a:srgbClr val="13415A"/>
                </a:solidFill>
                <a:latin typeface="Montserrat Classic "/>
              </a:rPr>
              <a:t>dan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 err="1">
                <a:solidFill>
                  <a:srgbClr val="13415A"/>
                </a:solidFill>
                <a:latin typeface="Montserrat Classic "/>
              </a:rPr>
              <a:t>panjang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sequence 12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 smtClean="0">
                <a:solidFill>
                  <a:srgbClr val="13415A"/>
                </a:solidFill>
                <a:latin typeface="Montserrat Classic "/>
              </a:rPr>
              <a:t>dengan</a:t>
            </a:r>
            <a:r>
              <a:rPr lang="en-US" sz="2400" dirty="0" smtClean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nilai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RMSE </a:t>
            </a:r>
            <a:r>
              <a:rPr lang="en-US" sz="2400" b="1" dirty="0" smtClean="0">
                <a:solidFill>
                  <a:srgbClr val="13415A"/>
                </a:solidFill>
                <a:latin typeface="Montserrat Classic "/>
              </a:rPr>
              <a:t>train</a:t>
            </a:r>
            <a:r>
              <a:rPr lang="en-US" sz="2400" b="1" dirty="0" smtClean="0">
                <a:solidFill>
                  <a:srgbClr val="13415A"/>
                </a:solidFill>
                <a:latin typeface="Montserrat Classic "/>
              </a:rPr>
              <a:t>: 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0.0783, RMSE validation </a:t>
            </a:r>
            <a:r>
              <a:rPr lang="en-US" sz="2400" b="1" dirty="0" smtClean="0">
                <a:solidFill>
                  <a:srgbClr val="13415A"/>
                </a:solidFill>
                <a:latin typeface="Montserrat Classic "/>
              </a:rPr>
              <a:t>0.0820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 err="1" smtClean="0">
                <a:solidFill>
                  <a:srgbClr val="13415A"/>
                </a:solidFill>
                <a:latin typeface="Montserrat Classic "/>
              </a:rPr>
              <a:t>dan</a:t>
            </a:r>
            <a:r>
              <a:rPr lang="en-US" sz="2400" b="1" dirty="0" smtClean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b="1" dirty="0" smtClean="0">
                <a:solidFill>
                  <a:srgbClr val="13415A"/>
                </a:solidFill>
                <a:latin typeface="Montserrat Classic "/>
              </a:rPr>
              <a:t>RMSE </a:t>
            </a:r>
            <a:r>
              <a:rPr lang="en-US" sz="2400" b="1" dirty="0">
                <a:solidFill>
                  <a:srgbClr val="13415A"/>
                </a:solidFill>
                <a:latin typeface="Montserrat Classic "/>
              </a:rPr>
              <a:t>test: 0.0825. 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Hal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ini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menunjukkan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bahwa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model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memiliki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kinerja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yang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baik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dalam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mempelajari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tren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curah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hujan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secara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umum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1" y="6539012"/>
            <a:ext cx="9677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 smtClean="0">
                <a:solidFill>
                  <a:srgbClr val="13415A"/>
                </a:solidFill>
                <a:latin typeface="Montserrat Classic "/>
              </a:rPr>
              <a:t>Dapat</a:t>
            </a:r>
            <a:r>
              <a:rPr lang="en-US" sz="2400" dirty="0" smtClean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menerapkan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pendekatan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hybrid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seperti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LSTM-Attention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sehingga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meningkatkan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kemampuan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model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untuk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lebih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sensitif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terhadap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pola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curah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hujan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ekstrem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. </a:t>
            </a:r>
            <a:endParaRPr lang="en-US" sz="2400" dirty="0" smtClean="0">
              <a:solidFill>
                <a:srgbClr val="13415A"/>
              </a:solidFill>
              <a:latin typeface="Montserrat Classic "/>
            </a:endParaRPr>
          </a:p>
          <a:p>
            <a:pPr marL="342900" indent="-342900">
              <a:buAutoNum type="arabicPeriod"/>
            </a:pPr>
            <a:r>
              <a:rPr lang="en-US" sz="2400" dirty="0" err="1" smtClean="0">
                <a:solidFill>
                  <a:srgbClr val="13415A"/>
                </a:solidFill>
                <a:latin typeface="Montserrat Classic "/>
              </a:rPr>
              <a:t>Selain</a:t>
            </a:r>
            <a:r>
              <a:rPr lang="en-US" sz="2400" dirty="0" smtClean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itu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,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perlu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dipertimbangkan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untuk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menambahkan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variabel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tambahan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yang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relevan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dengan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kejadian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cuaca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ekstrem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,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seperti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suhu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permukaan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laut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,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tekanan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udara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,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atau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anomali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iklim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lainnya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.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Penambahan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variabel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ini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diharapkan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dapat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memberikan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informasi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yang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lebih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lengkap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bagi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model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dalam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mengenali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pola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lonjakan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curah</a:t>
            </a:r>
            <a:r>
              <a:rPr lang="en-US" sz="2400" dirty="0">
                <a:solidFill>
                  <a:srgbClr val="13415A"/>
                </a:solidFill>
                <a:latin typeface="Montserrat Classic "/>
              </a:rPr>
              <a:t> </a:t>
            </a:r>
            <a:r>
              <a:rPr lang="en-US" sz="2400" dirty="0" err="1">
                <a:solidFill>
                  <a:srgbClr val="13415A"/>
                </a:solidFill>
                <a:latin typeface="Montserrat Classic "/>
              </a:rPr>
              <a:t>hujan</a:t>
            </a:r>
            <a:endParaRPr lang="en-US" sz="2400" dirty="0">
              <a:solidFill>
                <a:srgbClr val="13415A"/>
              </a:solidFill>
              <a:latin typeface="Montserrat Classic "/>
            </a:endParaRPr>
          </a:p>
        </p:txBody>
      </p:sp>
    </p:spTree>
    <p:extLst>
      <p:ext uri="{BB962C8B-B14F-4D97-AF65-F5344CB8AC3E}">
        <p14:creationId xmlns:p14="http://schemas.microsoft.com/office/powerpoint/2010/main" val="426652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54443"/>
            <a:ext cx="11029496" cy="173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30"/>
              </a:lnSpc>
            </a:pPr>
            <a:r>
              <a:rPr lang="en-US" sz="13030" spc="-443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137529" y="-607701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8" y="0"/>
                </a:lnTo>
                <a:lnTo>
                  <a:pt x="10884488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23635" y="508245"/>
            <a:ext cx="10062372" cy="1344702"/>
            <a:chOff x="0" y="0"/>
            <a:chExt cx="2650172" cy="354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0274730">
            <a:off x="-7918262" y="5039789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61" b="-46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683084" y="651120"/>
            <a:ext cx="1133964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LATAR BELAKANG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645D143A-65C3-CCD3-18B5-1E8192BF0A33}"/>
              </a:ext>
            </a:extLst>
          </p:cNvPr>
          <p:cNvSpPr txBox="1"/>
          <p:nvPr/>
        </p:nvSpPr>
        <p:spPr>
          <a:xfrm>
            <a:off x="12263142" y="6638697"/>
            <a:ext cx="4667187" cy="129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Kondisi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cuaca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mengalami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perubahan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jangka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waktu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cepat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F8C92BEA-754D-7263-A9F2-DE3E0B40B9F8}"/>
              </a:ext>
            </a:extLst>
          </p:cNvPr>
          <p:cNvSpPr txBox="1"/>
          <p:nvPr/>
        </p:nvSpPr>
        <p:spPr>
          <a:xfrm>
            <a:off x="10394218" y="3729144"/>
            <a:ext cx="7163784" cy="1296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499"/>
              </a:lnSpc>
              <a:buFont typeface="Arial" panose="020B0604020202020204" pitchFamily="34" charset="0"/>
              <a:buChar char="•"/>
            </a:pP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Cuaca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merupakan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keadaan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atmosfer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jangka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waktu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singkat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suatu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wilayah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dengan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cakupan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sempit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823268D-702E-99F1-A23B-1FC5D602C3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0" y="2199342"/>
            <a:ext cx="5447973" cy="2678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31C599E-E9B7-FC1D-F9A2-182F1A6C78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79"/>
          <a:stretch/>
        </p:blipFill>
        <p:spPr>
          <a:xfrm>
            <a:off x="4683084" y="7280411"/>
            <a:ext cx="5245452" cy="257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ECDFF4C-26E0-4612-92B7-6D1DDDB1F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029" y="4724400"/>
            <a:ext cx="7819771" cy="2561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12137529" y="-607701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8" y="0"/>
                </a:lnTo>
                <a:lnTo>
                  <a:pt x="10884488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23635" y="508245"/>
            <a:ext cx="10062372" cy="1344702"/>
            <a:chOff x="0" y="0"/>
            <a:chExt cx="2650172" cy="3541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5D6439B-041C-CC3D-67C8-31D541CB9C3A}"/>
              </a:ext>
            </a:extLst>
          </p:cNvPr>
          <p:cNvSpPr/>
          <p:nvPr/>
        </p:nvSpPr>
        <p:spPr>
          <a:xfrm>
            <a:off x="2570003" y="2576656"/>
            <a:ext cx="5893984" cy="303686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/>
          <p:cNvSpPr/>
          <p:nvPr/>
        </p:nvSpPr>
        <p:spPr>
          <a:xfrm rot="-10274730">
            <a:off x="-7918262" y="5039789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2BE4ED0-94A6-0A60-A4BF-68B35D238642}"/>
              </a:ext>
            </a:extLst>
          </p:cNvPr>
          <p:cNvSpPr/>
          <p:nvPr/>
        </p:nvSpPr>
        <p:spPr>
          <a:xfrm>
            <a:off x="8856171" y="6060728"/>
            <a:ext cx="5893984" cy="3036869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61" b="-46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4683084" y="651120"/>
            <a:ext cx="1133964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LATAR BELAKANG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254917" y="2992684"/>
            <a:ext cx="466718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Indonesia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rata-rata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per-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tahunnya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berkisar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diantara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500 mm </a:t>
            </a:r>
            <a:r>
              <a:rPr lang="en-US" sz="2499" dirty="0" err="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sampai</a:t>
            </a:r>
            <a:r>
              <a:rPr lang="en-US" sz="2499" dirty="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5.000 mm.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52754" y="6929874"/>
            <a:ext cx="4271512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Faktor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fisiografis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dapat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mempengaruhi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intensitas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5808" y="6060728"/>
            <a:ext cx="4786072" cy="2714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0"/>
              </a:lnSpc>
            </a:pP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Badan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Penanggulangan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Bencana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Daerah (BPBD), Kota Bandar Lampung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mengatakan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Kota Bandar Lampung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kemungkinan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terjadi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banjir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yang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kelas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bahaya</a:t>
            </a:r>
            <a:r>
              <a:rPr lang="en-US" sz="2256" dirty="0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256" dirty="0" err="1">
                <a:solidFill>
                  <a:schemeClr val="bg1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tinggi</a:t>
            </a:r>
            <a:endParaRPr lang="en-US" sz="2256" dirty="0">
              <a:solidFill>
                <a:schemeClr val="bg1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2AC667-8CEF-6FE6-06FD-DAD82001FA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158" y="4023077"/>
            <a:ext cx="814632" cy="1290842"/>
          </a:xfrm>
          <a:prstGeom prst="rect">
            <a:avLst/>
          </a:prstGeom>
        </p:spPr>
      </p:pic>
      <p:sp>
        <p:nvSpPr>
          <p:cNvPr id="32" name="TextBox 24">
            <a:extLst>
              <a:ext uri="{FF2B5EF4-FFF2-40B4-BE49-F238E27FC236}">
                <a16:creationId xmlns:a16="http://schemas.microsoft.com/office/drawing/2014/main" id="{610EFF76-A664-0F6E-A6F3-6D2A6730E423}"/>
              </a:ext>
            </a:extLst>
          </p:cNvPr>
          <p:cNvSpPr txBox="1"/>
          <p:nvPr/>
        </p:nvSpPr>
        <p:spPr>
          <a:xfrm>
            <a:off x="9234837" y="2987619"/>
            <a:ext cx="5292355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Rata-rata Curah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Provinsi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Lampung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berkisar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499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diantara</a:t>
            </a:r>
            <a:r>
              <a:rPr lang="en-US" sz="2499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FF0FE395-19F1-A6BE-41A9-F641650059E5}"/>
              </a:ext>
            </a:extLst>
          </p:cNvPr>
          <p:cNvSpPr txBox="1"/>
          <p:nvPr/>
        </p:nvSpPr>
        <p:spPr>
          <a:xfrm>
            <a:off x="11228219" y="4354504"/>
            <a:ext cx="1331252" cy="855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1.500 mm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E5EF5B0C-F585-0541-3192-3883BB69053A}"/>
              </a:ext>
            </a:extLst>
          </p:cNvPr>
          <p:cNvSpPr txBox="1"/>
          <p:nvPr/>
        </p:nvSpPr>
        <p:spPr>
          <a:xfrm>
            <a:off x="12780918" y="4354504"/>
            <a:ext cx="1125753" cy="8476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Montserrat Classic Bold" panose="020B0604020202020204" charset="0"/>
                <a:ea typeface="Montserrat Classic"/>
                <a:cs typeface="Montserrat Classic"/>
                <a:sym typeface="Montserrat Classic"/>
              </a:rPr>
              <a:t>2.400 mm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699303E-0682-D96E-17EA-B673B015F9BE}"/>
              </a:ext>
            </a:extLst>
          </p:cNvPr>
          <p:cNvSpPr/>
          <p:nvPr/>
        </p:nvSpPr>
        <p:spPr>
          <a:xfrm>
            <a:off x="8856171" y="2586662"/>
            <a:ext cx="5893984" cy="3036869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D0545FF-B2D1-5AFC-23CE-94549750CCF4}"/>
              </a:ext>
            </a:extLst>
          </p:cNvPr>
          <p:cNvSpPr/>
          <p:nvPr/>
        </p:nvSpPr>
        <p:spPr>
          <a:xfrm>
            <a:off x="2646086" y="6137462"/>
            <a:ext cx="5893984" cy="3036869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Sign 48">
            <a:extLst>
              <a:ext uri="{FF2B5EF4-FFF2-40B4-BE49-F238E27FC236}">
                <a16:creationId xmlns:a16="http://schemas.microsoft.com/office/drawing/2014/main" id="{9697130E-EE4A-4958-ABDE-B18F4D01F6BB}"/>
              </a:ext>
            </a:extLst>
          </p:cNvPr>
          <p:cNvSpPr/>
          <p:nvPr/>
        </p:nvSpPr>
        <p:spPr>
          <a:xfrm>
            <a:off x="12119918" y="4733096"/>
            <a:ext cx="588918" cy="127037"/>
          </a:xfrm>
          <a:prstGeom prst="mathMinus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85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9" name="Freeform 9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4600319" y="331624"/>
            <a:ext cx="11675573" cy="1344702"/>
            <a:chOff x="0" y="0"/>
            <a:chExt cx="3075048" cy="3541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075048" cy="354160"/>
            </a:xfrm>
            <a:custGeom>
              <a:avLst/>
              <a:gdLst/>
              <a:ahLst/>
              <a:cxnLst/>
              <a:rect l="l" t="t" r="r" b="b"/>
              <a:pathLst>
                <a:path w="3075048" h="354160">
                  <a:moveTo>
                    <a:pt x="33817" y="0"/>
                  </a:moveTo>
                  <a:lnTo>
                    <a:pt x="3041230" y="0"/>
                  </a:lnTo>
                  <a:cubicBezTo>
                    <a:pt x="3059907" y="0"/>
                    <a:pt x="3075048" y="15141"/>
                    <a:pt x="3075048" y="33817"/>
                  </a:cubicBezTo>
                  <a:lnTo>
                    <a:pt x="3075048" y="320343"/>
                  </a:lnTo>
                  <a:cubicBezTo>
                    <a:pt x="3075048" y="339020"/>
                    <a:pt x="3059907" y="354160"/>
                    <a:pt x="3041230" y="354160"/>
                  </a:cubicBezTo>
                  <a:lnTo>
                    <a:pt x="33817" y="354160"/>
                  </a:lnTo>
                  <a:cubicBezTo>
                    <a:pt x="15141" y="354160"/>
                    <a:pt x="0" y="339020"/>
                    <a:pt x="0" y="320343"/>
                  </a:cubicBezTo>
                  <a:lnTo>
                    <a:pt x="0" y="33817"/>
                  </a:lnTo>
                  <a:cubicBezTo>
                    <a:pt x="0" y="15141"/>
                    <a:pt x="15141" y="0"/>
                    <a:pt x="33817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14325"/>
              <a:ext cx="3075048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00338" y="2342975"/>
            <a:ext cx="15758962" cy="6915325"/>
          </a:xfrm>
          <a:custGeom>
            <a:avLst/>
            <a:gdLst/>
            <a:ahLst/>
            <a:cxnLst/>
            <a:rect l="l" t="t" r="r" b="b"/>
            <a:pathLst>
              <a:path w="15758962" h="6915325">
                <a:moveTo>
                  <a:pt x="0" y="0"/>
                </a:moveTo>
                <a:lnTo>
                  <a:pt x="15758962" y="0"/>
                </a:lnTo>
                <a:lnTo>
                  <a:pt x="15758962" y="6915325"/>
                </a:lnTo>
                <a:lnTo>
                  <a:pt x="0" y="69153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4756843" y="565150"/>
            <a:ext cx="11519049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PENELITI TERDAHULU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72312" y="2643475"/>
            <a:ext cx="7024347" cy="5169869"/>
            <a:chOff x="0" y="0"/>
            <a:chExt cx="3223105" cy="10345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3105" cy="1034518"/>
            </a:xfrm>
            <a:custGeom>
              <a:avLst/>
              <a:gdLst/>
              <a:ahLst/>
              <a:cxnLst/>
              <a:rect l="l" t="t" r="r" b="b"/>
              <a:pathLst>
                <a:path w="3223105" h="1034518">
                  <a:moveTo>
                    <a:pt x="32264" y="0"/>
                  </a:moveTo>
                  <a:lnTo>
                    <a:pt x="3190841" y="0"/>
                  </a:lnTo>
                  <a:cubicBezTo>
                    <a:pt x="3199398" y="0"/>
                    <a:pt x="3207605" y="3399"/>
                    <a:pt x="3213655" y="9450"/>
                  </a:cubicBezTo>
                  <a:cubicBezTo>
                    <a:pt x="3219706" y="15501"/>
                    <a:pt x="3223105" y="23707"/>
                    <a:pt x="3223105" y="32264"/>
                  </a:cubicBezTo>
                  <a:lnTo>
                    <a:pt x="3223105" y="1002254"/>
                  </a:lnTo>
                  <a:cubicBezTo>
                    <a:pt x="3223105" y="1010811"/>
                    <a:pt x="3219706" y="1019018"/>
                    <a:pt x="3213655" y="1025068"/>
                  </a:cubicBezTo>
                  <a:cubicBezTo>
                    <a:pt x="3207605" y="1031119"/>
                    <a:pt x="3199398" y="1034518"/>
                    <a:pt x="3190841" y="1034518"/>
                  </a:cubicBezTo>
                  <a:lnTo>
                    <a:pt x="32264" y="1034518"/>
                  </a:lnTo>
                  <a:cubicBezTo>
                    <a:pt x="23707" y="1034518"/>
                    <a:pt x="15501" y="1031119"/>
                    <a:pt x="9450" y="1025068"/>
                  </a:cubicBezTo>
                  <a:cubicBezTo>
                    <a:pt x="3399" y="1019018"/>
                    <a:pt x="0" y="1010811"/>
                    <a:pt x="0" y="1002254"/>
                  </a:cubicBezTo>
                  <a:lnTo>
                    <a:pt x="0" y="32264"/>
                  </a:lnTo>
                  <a:cubicBezTo>
                    <a:pt x="0" y="23707"/>
                    <a:pt x="3399" y="15501"/>
                    <a:pt x="9450" y="9450"/>
                  </a:cubicBezTo>
                  <a:cubicBezTo>
                    <a:pt x="15501" y="3399"/>
                    <a:pt x="23707" y="0"/>
                    <a:pt x="32264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14325"/>
              <a:ext cx="3223105" cy="1348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625759">
            <a:off x="12137529" y="-607701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8" y="0"/>
                </a:lnTo>
                <a:lnTo>
                  <a:pt x="10884488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274730">
            <a:off x="-8029982" y="5539284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8" y="0"/>
                </a:lnTo>
                <a:lnTo>
                  <a:pt x="10884488" y="8846121"/>
                </a:lnTo>
                <a:lnTo>
                  <a:pt x="0" y="8846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61" b="-46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4423635" y="508245"/>
            <a:ext cx="10062372" cy="1344702"/>
            <a:chOff x="0" y="0"/>
            <a:chExt cx="2650172" cy="3541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650172" cy="354160"/>
            </a:xfrm>
            <a:custGeom>
              <a:avLst/>
              <a:gdLst/>
              <a:ahLst/>
              <a:cxnLst/>
              <a:rect l="l" t="t" r="r" b="b"/>
              <a:pathLst>
                <a:path w="2650172" h="354160">
                  <a:moveTo>
                    <a:pt x="39239" y="0"/>
                  </a:moveTo>
                  <a:lnTo>
                    <a:pt x="2610933" y="0"/>
                  </a:lnTo>
                  <a:cubicBezTo>
                    <a:pt x="2621340" y="0"/>
                    <a:pt x="2631320" y="4134"/>
                    <a:pt x="2638679" y="11493"/>
                  </a:cubicBezTo>
                  <a:cubicBezTo>
                    <a:pt x="2646038" y="18852"/>
                    <a:pt x="2650172" y="28832"/>
                    <a:pt x="2650172" y="39239"/>
                  </a:cubicBezTo>
                  <a:lnTo>
                    <a:pt x="2650172" y="314921"/>
                  </a:lnTo>
                  <a:cubicBezTo>
                    <a:pt x="2650172" y="325328"/>
                    <a:pt x="2646038" y="335309"/>
                    <a:pt x="2638679" y="342667"/>
                  </a:cubicBezTo>
                  <a:cubicBezTo>
                    <a:pt x="2631320" y="350026"/>
                    <a:pt x="2621340" y="354160"/>
                    <a:pt x="2610933" y="354160"/>
                  </a:cubicBezTo>
                  <a:lnTo>
                    <a:pt x="39239" y="354160"/>
                  </a:lnTo>
                  <a:cubicBezTo>
                    <a:pt x="28832" y="354160"/>
                    <a:pt x="18852" y="350026"/>
                    <a:pt x="11493" y="342667"/>
                  </a:cubicBezTo>
                  <a:cubicBezTo>
                    <a:pt x="4134" y="335309"/>
                    <a:pt x="0" y="325328"/>
                    <a:pt x="0" y="314921"/>
                  </a:cubicBezTo>
                  <a:lnTo>
                    <a:pt x="0" y="39239"/>
                  </a:lnTo>
                  <a:cubicBezTo>
                    <a:pt x="0" y="28832"/>
                    <a:pt x="4134" y="18852"/>
                    <a:pt x="11493" y="11493"/>
                  </a:cubicBezTo>
                  <a:cubicBezTo>
                    <a:pt x="18852" y="4134"/>
                    <a:pt x="28832" y="0"/>
                    <a:pt x="39239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14325"/>
              <a:ext cx="2650172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683084" y="651120"/>
            <a:ext cx="11339643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LATAR BELAKANG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7367" y="3029089"/>
            <a:ext cx="6294235" cy="4398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77"/>
              </a:lnSpc>
            </a:pP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Long Short-Term Memory (LSTM)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kemampuan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untuk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menangani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dependensi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jarak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jauh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deret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waktu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Sehingga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cocok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untuk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memodelkan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pola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kompleks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perubahan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5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500" dirty="0" smtClean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  <a:endParaRPr lang="en-US" sz="2500" dirty="0">
              <a:solidFill>
                <a:srgbClr val="000000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grpSp>
        <p:nvGrpSpPr>
          <p:cNvPr id="18" name="Group 3"/>
          <p:cNvGrpSpPr/>
          <p:nvPr/>
        </p:nvGrpSpPr>
        <p:grpSpPr>
          <a:xfrm>
            <a:off x="8991600" y="2086485"/>
            <a:ext cx="7315200" cy="1287163"/>
            <a:chOff x="0" y="0"/>
            <a:chExt cx="2155047" cy="354160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2155047" cy="354160"/>
            </a:xfrm>
            <a:custGeom>
              <a:avLst/>
              <a:gdLst/>
              <a:ahLst/>
              <a:cxnLst/>
              <a:rect l="l" t="t" r="r" b="b"/>
              <a:pathLst>
                <a:path w="2155047" h="354160">
                  <a:moveTo>
                    <a:pt x="48254" y="0"/>
                  </a:moveTo>
                  <a:lnTo>
                    <a:pt x="2106793" y="0"/>
                  </a:lnTo>
                  <a:cubicBezTo>
                    <a:pt x="2133443" y="0"/>
                    <a:pt x="2155047" y="21604"/>
                    <a:pt x="2155047" y="48254"/>
                  </a:cubicBezTo>
                  <a:lnTo>
                    <a:pt x="2155047" y="305906"/>
                  </a:lnTo>
                  <a:cubicBezTo>
                    <a:pt x="2155047" y="318704"/>
                    <a:pt x="2149963" y="330977"/>
                    <a:pt x="2140914" y="340027"/>
                  </a:cubicBezTo>
                  <a:cubicBezTo>
                    <a:pt x="2131864" y="349076"/>
                    <a:pt x="2119591" y="354160"/>
                    <a:pt x="2106793" y="354160"/>
                  </a:cubicBezTo>
                  <a:lnTo>
                    <a:pt x="48254" y="354160"/>
                  </a:lnTo>
                  <a:cubicBezTo>
                    <a:pt x="35456" y="354160"/>
                    <a:pt x="23183" y="349076"/>
                    <a:pt x="14133" y="340027"/>
                  </a:cubicBezTo>
                  <a:cubicBezTo>
                    <a:pt x="5084" y="330977"/>
                    <a:pt x="0" y="318704"/>
                    <a:pt x="0" y="305906"/>
                  </a:cubicBezTo>
                  <a:lnTo>
                    <a:pt x="0" y="48254"/>
                  </a:lnTo>
                  <a:cubicBezTo>
                    <a:pt x="0" y="35456"/>
                    <a:pt x="5084" y="23183"/>
                    <a:pt x="14133" y="14133"/>
                  </a:cubicBezTo>
                  <a:cubicBezTo>
                    <a:pt x="23183" y="5084"/>
                    <a:pt x="35456" y="0"/>
                    <a:pt x="48254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20" name="TextBox 5"/>
            <p:cNvSpPr txBox="1"/>
            <p:nvPr/>
          </p:nvSpPr>
          <p:spPr>
            <a:xfrm>
              <a:off x="0" y="-314325"/>
              <a:ext cx="2155047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1" name="TextBox 14"/>
          <p:cNvSpPr txBox="1"/>
          <p:nvPr/>
        </p:nvSpPr>
        <p:spPr>
          <a:xfrm>
            <a:off x="8228901" y="3579972"/>
            <a:ext cx="891609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Bagaimana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hasil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prediksi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dari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metode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 Long Short Term Memory (LSTM)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dalam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memprediksi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berdasarkan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historis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Stasiun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BMKG Maritim Panjang Kota Bandar Lampung?</a:t>
            </a:r>
          </a:p>
        </p:txBody>
      </p:sp>
      <p:grpSp>
        <p:nvGrpSpPr>
          <p:cNvPr id="22" name="Group 3"/>
          <p:cNvGrpSpPr/>
          <p:nvPr/>
        </p:nvGrpSpPr>
        <p:grpSpPr>
          <a:xfrm>
            <a:off x="9029350" y="5811954"/>
            <a:ext cx="7315200" cy="1287163"/>
            <a:chOff x="0" y="0"/>
            <a:chExt cx="2155047" cy="354160"/>
          </a:xfrm>
        </p:grpSpPr>
        <p:sp>
          <p:nvSpPr>
            <p:cNvPr id="23" name="Freeform 4"/>
            <p:cNvSpPr/>
            <p:nvPr/>
          </p:nvSpPr>
          <p:spPr>
            <a:xfrm>
              <a:off x="0" y="0"/>
              <a:ext cx="2155047" cy="354160"/>
            </a:xfrm>
            <a:custGeom>
              <a:avLst/>
              <a:gdLst/>
              <a:ahLst/>
              <a:cxnLst/>
              <a:rect l="l" t="t" r="r" b="b"/>
              <a:pathLst>
                <a:path w="2155047" h="354160">
                  <a:moveTo>
                    <a:pt x="48254" y="0"/>
                  </a:moveTo>
                  <a:lnTo>
                    <a:pt x="2106793" y="0"/>
                  </a:lnTo>
                  <a:cubicBezTo>
                    <a:pt x="2133443" y="0"/>
                    <a:pt x="2155047" y="21604"/>
                    <a:pt x="2155047" y="48254"/>
                  </a:cubicBezTo>
                  <a:lnTo>
                    <a:pt x="2155047" y="305906"/>
                  </a:lnTo>
                  <a:cubicBezTo>
                    <a:pt x="2155047" y="318704"/>
                    <a:pt x="2149963" y="330977"/>
                    <a:pt x="2140914" y="340027"/>
                  </a:cubicBezTo>
                  <a:cubicBezTo>
                    <a:pt x="2131864" y="349076"/>
                    <a:pt x="2119591" y="354160"/>
                    <a:pt x="2106793" y="354160"/>
                  </a:cubicBezTo>
                  <a:lnTo>
                    <a:pt x="48254" y="354160"/>
                  </a:lnTo>
                  <a:cubicBezTo>
                    <a:pt x="35456" y="354160"/>
                    <a:pt x="23183" y="349076"/>
                    <a:pt x="14133" y="340027"/>
                  </a:cubicBezTo>
                  <a:cubicBezTo>
                    <a:pt x="5084" y="330977"/>
                    <a:pt x="0" y="318704"/>
                    <a:pt x="0" y="305906"/>
                  </a:cubicBezTo>
                  <a:lnTo>
                    <a:pt x="0" y="48254"/>
                  </a:lnTo>
                  <a:cubicBezTo>
                    <a:pt x="0" y="35456"/>
                    <a:pt x="5084" y="23183"/>
                    <a:pt x="14133" y="14133"/>
                  </a:cubicBezTo>
                  <a:cubicBezTo>
                    <a:pt x="23183" y="5084"/>
                    <a:pt x="35456" y="0"/>
                    <a:pt x="48254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24" name="TextBox 5"/>
            <p:cNvSpPr txBox="1"/>
            <p:nvPr/>
          </p:nvSpPr>
          <p:spPr>
            <a:xfrm>
              <a:off x="0" y="-314325"/>
              <a:ext cx="2155047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25" name="TextBox 15"/>
          <p:cNvSpPr txBox="1"/>
          <p:nvPr/>
        </p:nvSpPr>
        <p:spPr>
          <a:xfrm>
            <a:off x="8359746" y="7422286"/>
            <a:ext cx="7662981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Dapat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mengetahui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hasil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prediksi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menggunakan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metode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Long Short Term memory (LSTM)  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berdasarkan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data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historis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di </a:t>
            </a:r>
            <a:r>
              <a:rPr lang="en-US" sz="2300" dirty="0" err="1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Stasiun</a:t>
            </a:r>
            <a:r>
              <a:rPr lang="en-US" sz="23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BMKG Maritim Panjang Kota Bandar Lampung.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9706226" y="2435645"/>
            <a:ext cx="63165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400" dirty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RUMUSAN MASALAH</a:t>
            </a:r>
          </a:p>
        </p:txBody>
      </p:sp>
      <p:sp>
        <p:nvSpPr>
          <p:cNvPr id="27" name="TextBox 13"/>
          <p:cNvSpPr txBox="1"/>
          <p:nvPr/>
        </p:nvSpPr>
        <p:spPr>
          <a:xfrm>
            <a:off x="9706225" y="6098828"/>
            <a:ext cx="6316501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400" dirty="0" smtClean="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TUJUAN PENELITIAN</a:t>
            </a:r>
            <a:endParaRPr lang="en-US" sz="4400" dirty="0">
              <a:solidFill>
                <a:srgbClr val="13415A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45523" y="4482240"/>
            <a:ext cx="1079695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KAJIAN PUSTAKA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461" b="-461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12398039" y="-7412687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-2923367" y="643008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7" y="0"/>
                </a:lnTo>
                <a:lnTo>
                  <a:pt x="6885297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56843" y="507306"/>
            <a:ext cx="10416181" cy="1344702"/>
            <a:chOff x="0" y="0"/>
            <a:chExt cx="2743356" cy="354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43356" cy="354160"/>
            </a:xfrm>
            <a:custGeom>
              <a:avLst/>
              <a:gdLst/>
              <a:ahLst/>
              <a:cxnLst/>
              <a:rect l="l" t="t" r="r" b="b"/>
              <a:pathLst>
                <a:path w="2743356" h="354160">
                  <a:moveTo>
                    <a:pt x="37906" y="0"/>
                  </a:moveTo>
                  <a:lnTo>
                    <a:pt x="2705450" y="0"/>
                  </a:lnTo>
                  <a:cubicBezTo>
                    <a:pt x="2726385" y="0"/>
                    <a:pt x="2743356" y="16971"/>
                    <a:pt x="2743356" y="37906"/>
                  </a:cubicBezTo>
                  <a:lnTo>
                    <a:pt x="2743356" y="316254"/>
                  </a:lnTo>
                  <a:cubicBezTo>
                    <a:pt x="2743356" y="326307"/>
                    <a:pt x="2739363" y="335949"/>
                    <a:pt x="2732254" y="343058"/>
                  </a:cubicBezTo>
                  <a:cubicBezTo>
                    <a:pt x="2725145" y="350166"/>
                    <a:pt x="2715504" y="354160"/>
                    <a:pt x="2705450" y="354160"/>
                  </a:cubicBezTo>
                  <a:lnTo>
                    <a:pt x="37906" y="354160"/>
                  </a:lnTo>
                  <a:cubicBezTo>
                    <a:pt x="16971" y="354160"/>
                    <a:pt x="0" y="337189"/>
                    <a:pt x="0" y="316254"/>
                  </a:cubicBezTo>
                  <a:lnTo>
                    <a:pt x="0" y="37906"/>
                  </a:lnTo>
                  <a:cubicBezTo>
                    <a:pt x="0" y="16971"/>
                    <a:pt x="16971" y="0"/>
                    <a:pt x="37906" y="0"/>
                  </a:cubicBezTo>
                  <a:close/>
                </a:path>
              </a:pathLst>
            </a:custGeom>
            <a:solidFill>
              <a:srgbClr val="B6C6D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14325"/>
              <a:ext cx="2743356" cy="6684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4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859977" y="852166"/>
            <a:ext cx="10416181" cy="75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5710">
                <a:solidFill>
                  <a:srgbClr val="13415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CURAH HUJAN</a:t>
            </a:r>
          </a:p>
        </p:txBody>
      </p:sp>
      <p:sp>
        <p:nvSpPr>
          <p:cNvPr id="8" name="Freeform 8"/>
          <p:cNvSpPr/>
          <p:nvPr/>
        </p:nvSpPr>
        <p:spPr>
          <a:xfrm rot="-1799293">
            <a:off x="15503645" y="-3330605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10"/>
                </a:lnTo>
                <a:lnTo>
                  <a:pt x="0" y="11055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50541" y="331624"/>
            <a:ext cx="3767900" cy="1724843"/>
            <a:chOff x="0" y="0"/>
            <a:chExt cx="5023866" cy="229979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5023866" cy="2299790"/>
              <a:chOff x="0" y="0"/>
              <a:chExt cx="992369" cy="4542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92369" cy="454280"/>
              </a:xfrm>
              <a:custGeom>
                <a:avLst/>
                <a:gdLst/>
                <a:ahLst/>
                <a:cxnLst/>
                <a:rect l="l" t="t" r="r" b="b"/>
                <a:pathLst>
                  <a:path w="992369" h="454280">
                    <a:moveTo>
                      <a:pt x="104790" y="0"/>
                    </a:moveTo>
                    <a:lnTo>
                      <a:pt x="887579" y="0"/>
                    </a:lnTo>
                    <a:cubicBezTo>
                      <a:pt x="945453" y="0"/>
                      <a:pt x="992369" y="46916"/>
                      <a:pt x="992369" y="104790"/>
                    </a:cubicBezTo>
                    <a:lnTo>
                      <a:pt x="992369" y="349490"/>
                    </a:lnTo>
                    <a:cubicBezTo>
                      <a:pt x="992369" y="407364"/>
                      <a:pt x="945453" y="454280"/>
                      <a:pt x="887579" y="454280"/>
                    </a:cubicBezTo>
                    <a:lnTo>
                      <a:pt x="104790" y="454280"/>
                    </a:lnTo>
                    <a:cubicBezTo>
                      <a:pt x="46916" y="454280"/>
                      <a:pt x="0" y="407364"/>
                      <a:pt x="0" y="349490"/>
                    </a:cubicBezTo>
                    <a:lnTo>
                      <a:pt x="0" y="104790"/>
                    </a:lnTo>
                    <a:cubicBezTo>
                      <a:pt x="0" y="46916"/>
                      <a:pt x="46916" y="0"/>
                      <a:pt x="104790" y="0"/>
                    </a:cubicBezTo>
                    <a:close/>
                  </a:path>
                </a:pathLst>
              </a:custGeom>
              <a:solidFill>
                <a:srgbClr val="DFE0E3">
                  <a:alpha val="60784"/>
                </a:srgbClr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14325"/>
                <a:ext cx="992369" cy="7686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24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1023840" y="308986"/>
              <a:ext cx="1315888" cy="1593893"/>
            </a:xfrm>
            <a:custGeom>
              <a:avLst/>
              <a:gdLst/>
              <a:ahLst/>
              <a:cxnLst/>
              <a:rect l="l" t="t" r="r" b="b"/>
              <a:pathLst>
                <a:path w="1315888" h="1593893">
                  <a:moveTo>
                    <a:pt x="0" y="0"/>
                  </a:moveTo>
                  <a:lnTo>
                    <a:pt x="1315889" y="0"/>
                  </a:lnTo>
                  <a:lnTo>
                    <a:pt x="1315889" y="1593893"/>
                  </a:lnTo>
                  <a:lnTo>
                    <a:pt x="0" y="1593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2768312" y="428134"/>
              <a:ext cx="1492497" cy="1474745"/>
            </a:xfrm>
            <a:custGeom>
              <a:avLst/>
              <a:gdLst/>
              <a:ahLst/>
              <a:cxnLst/>
              <a:rect l="l" t="t" r="r" b="b"/>
              <a:pathLst>
                <a:path w="1492497" h="1474745">
                  <a:moveTo>
                    <a:pt x="0" y="0"/>
                  </a:moveTo>
                  <a:lnTo>
                    <a:pt x="1492497" y="0"/>
                  </a:lnTo>
                  <a:lnTo>
                    <a:pt x="1492497" y="1474745"/>
                  </a:lnTo>
                  <a:lnTo>
                    <a:pt x="0" y="1474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61" b="-46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3089039" y="2136213"/>
            <a:ext cx="8202984" cy="3180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merupakan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jumlah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air yang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jatuh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ke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permukaan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tanah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selama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periode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tertentu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 Curah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satuan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ukur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milimeter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(mm). 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  <a:p>
            <a:pPr marL="342900" indent="-342900" algn="l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Provinsi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Lampung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termasuk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wilayah yang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pola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monsun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dengan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sub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tipe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ZOM Monsunal-2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  <a:p>
            <a:pPr marL="342900" indent="-342900" algn="l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Pola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curah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monsun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memiliki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satu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puncak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musim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hujan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(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pola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unimodal).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endParaRPr lang="en-US" sz="2000" dirty="0">
              <a:solidFill>
                <a:srgbClr val="D8281E"/>
              </a:solidFill>
              <a:latin typeface="Montserrat Classic"/>
              <a:ea typeface="Montserrat Classic"/>
              <a:cs typeface="Montserrat Classic"/>
              <a:sym typeface="Montserrat Classic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4933" y="5310412"/>
            <a:ext cx="6162950" cy="42128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23329" y="5681633"/>
            <a:ext cx="5875081" cy="3470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10018</TotalTime>
  <Words>1385</Words>
  <Application>Microsoft Office PowerPoint</Application>
  <PresentationFormat>Custom</PresentationFormat>
  <Paragraphs>269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Canva Sans Bold</vt:lpstr>
      <vt:lpstr>Calibri</vt:lpstr>
      <vt:lpstr>Nunito Bold</vt:lpstr>
      <vt:lpstr>Montserrat Classic</vt:lpstr>
      <vt:lpstr>Montserrat Classic Bold</vt:lpstr>
      <vt:lpstr>Nunito</vt:lpstr>
      <vt:lpstr>Montserrat Classic 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SEMPRO</dc:title>
  <dc:creator>ASUS</dc:creator>
  <cp:lastModifiedBy>Admin</cp:lastModifiedBy>
  <cp:revision>67</cp:revision>
  <dcterms:created xsi:type="dcterms:W3CDTF">2006-08-16T00:00:00Z</dcterms:created>
  <dcterms:modified xsi:type="dcterms:W3CDTF">2025-05-26T02:25:47Z</dcterms:modified>
  <dc:identifier>DAF-0IqtvH0</dc:identifier>
</cp:coreProperties>
</file>